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65" r:id="rId2"/>
    <p:sldId id="350" r:id="rId3"/>
    <p:sldId id="376" r:id="rId4"/>
    <p:sldId id="365" r:id="rId5"/>
    <p:sldId id="384" r:id="rId6"/>
    <p:sldId id="378" r:id="rId7"/>
    <p:sldId id="379" r:id="rId8"/>
    <p:sldId id="380" r:id="rId9"/>
    <p:sldId id="381" r:id="rId10"/>
    <p:sldId id="382" r:id="rId11"/>
    <p:sldId id="383" r:id="rId1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903"/>
    <p:restoredTop sz="95921"/>
  </p:normalViewPr>
  <p:slideViewPr>
    <p:cSldViewPr snapToGrid="0" snapToObjects="1">
      <p:cViewPr varScale="1">
        <p:scale>
          <a:sx n="175" d="100"/>
          <a:sy n="175" d="100"/>
        </p:scale>
        <p:origin x="160" y="45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126FF5-7FB6-F541-8DB2-1849BD43E28C}" type="datetimeFigureOut">
              <a:rPr lang="en-US" smtClean="0"/>
              <a:t>8/14/25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386BD-F9D3-714A-97D3-CE79C60822CC}" type="slidenum">
              <a:rPr lang="en-US" smtClean="0"/>
              <a:t>‹#›</a:t>
            </a:fld>
            <a:endParaRPr lang="en-US"/>
          </a:p>
        </p:txBody>
      </p:sp>
    </p:spTree>
    <p:extLst>
      <p:ext uri="{BB962C8B-B14F-4D97-AF65-F5344CB8AC3E}">
        <p14:creationId xmlns:p14="http://schemas.microsoft.com/office/powerpoint/2010/main" val="253420575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6E386BD-F9D3-714A-97D3-CE79C60822CC}" type="slidenum">
              <a:rPr lang="en-US" smtClean="0"/>
              <a:t>1</a:t>
            </a:fld>
            <a:endParaRPr lang="en-US"/>
          </a:p>
        </p:txBody>
      </p:sp>
    </p:spTree>
    <p:extLst>
      <p:ext uri="{BB962C8B-B14F-4D97-AF65-F5344CB8AC3E}">
        <p14:creationId xmlns:p14="http://schemas.microsoft.com/office/powerpoint/2010/main" val="3863775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B451D-EF05-2C17-7A40-2D163D83D9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CDB538-5D4C-CD96-3A20-56884F0E99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E866D4-B1E8-A6BC-1025-AE20D6CC2F7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84D5975-8211-BA7B-0EF7-0001E6791433}"/>
              </a:ext>
            </a:extLst>
          </p:cNvPr>
          <p:cNvSpPr>
            <a:spLocks noGrp="1"/>
          </p:cNvSpPr>
          <p:nvPr>
            <p:ph type="sldNum" sz="quarter" idx="5"/>
          </p:nvPr>
        </p:nvSpPr>
        <p:spPr/>
        <p:txBody>
          <a:bodyPr/>
          <a:lstStyle/>
          <a:p>
            <a:fld id="{E6E386BD-F9D3-714A-97D3-CE79C60822CC}" type="slidenum">
              <a:rPr lang="en-US" smtClean="0"/>
              <a:t>10</a:t>
            </a:fld>
            <a:endParaRPr lang="en-US"/>
          </a:p>
        </p:txBody>
      </p:sp>
    </p:spTree>
    <p:extLst>
      <p:ext uri="{BB962C8B-B14F-4D97-AF65-F5344CB8AC3E}">
        <p14:creationId xmlns:p14="http://schemas.microsoft.com/office/powerpoint/2010/main" val="1017252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8D2FB-A1EE-D447-4A9C-62BF0AAF73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763FE7-46B5-69AE-B6B5-893682F957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A81166-9B01-6F7B-3EF5-D7A4E5EC45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EB26726-9BA5-B73F-38A6-912CB662FEA8}"/>
              </a:ext>
            </a:extLst>
          </p:cNvPr>
          <p:cNvSpPr>
            <a:spLocks noGrp="1"/>
          </p:cNvSpPr>
          <p:nvPr>
            <p:ph type="sldNum" sz="quarter" idx="5"/>
          </p:nvPr>
        </p:nvSpPr>
        <p:spPr/>
        <p:txBody>
          <a:bodyPr/>
          <a:lstStyle/>
          <a:p>
            <a:fld id="{E6E386BD-F9D3-714A-97D3-CE79C60822CC}" type="slidenum">
              <a:rPr lang="en-US" smtClean="0"/>
              <a:t>11</a:t>
            </a:fld>
            <a:endParaRPr lang="en-US"/>
          </a:p>
        </p:txBody>
      </p:sp>
    </p:spTree>
    <p:extLst>
      <p:ext uri="{BB962C8B-B14F-4D97-AF65-F5344CB8AC3E}">
        <p14:creationId xmlns:p14="http://schemas.microsoft.com/office/powerpoint/2010/main" val="426687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A8560-1FBD-1D1D-5ED7-580651297B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E220ED-2753-17DF-1FB1-D851031A8B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77B1A0-1D71-CCC1-31F2-C88CE00D1D2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D7C48D6-BF52-F618-5B07-9403909046E1}"/>
              </a:ext>
            </a:extLst>
          </p:cNvPr>
          <p:cNvSpPr>
            <a:spLocks noGrp="1"/>
          </p:cNvSpPr>
          <p:nvPr>
            <p:ph type="sldNum" sz="quarter" idx="5"/>
          </p:nvPr>
        </p:nvSpPr>
        <p:spPr/>
        <p:txBody>
          <a:bodyPr/>
          <a:lstStyle/>
          <a:p>
            <a:fld id="{E6E386BD-F9D3-714A-97D3-CE79C60822CC}" type="slidenum">
              <a:rPr lang="en-US" smtClean="0"/>
              <a:t>2</a:t>
            </a:fld>
            <a:endParaRPr lang="en-US"/>
          </a:p>
        </p:txBody>
      </p:sp>
    </p:spTree>
    <p:extLst>
      <p:ext uri="{BB962C8B-B14F-4D97-AF65-F5344CB8AC3E}">
        <p14:creationId xmlns:p14="http://schemas.microsoft.com/office/powerpoint/2010/main" val="468981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77466-7373-CB84-B923-F4AF04ABB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ACFB95-A2ED-32B5-0C94-0C3CD1B35D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D8A5E3-8078-53AD-8324-7FFA2EDBE0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8F03B07-C99A-27DE-FA23-6623C23DAD95}"/>
              </a:ext>
            </a:extLst>
          </p:cNvPr>
          <p:cNvSpPr>
            <a:spLocks noGrp="1"/>
          </p:cNvSpPr>
          <p:nvPr>
            <p:ph type="sldNum" sz="quarter" idx="5"/>
          </p:nvPr>
        </p:nvSpPr>
        <p:spPr/>
        <p:txBody>
          <a:bodyPr/>
          <a:lstStyle/>
          <a:p>
            <a:fld id="{E6E386BD-F9D3-714A-97D3-CE79C60822CC}" type="slidenum">
              <a:rPr lang="en-US" smtClean="0"/>
              <a:t>3</a:t>
            </a:fld>
            <a:endParaRPr lang="en-US"/>
          </a:p>
        </p:txBody>
      </p:sp>
    </p:spTree>
    <p:extLst>
      <p:ext uri="{BB962C8B-B14F-4D97-AF65-F5344CB8AC3E}">
        <p14:creationId xmlns:p14="http://schemas.microsoft.com/office/powerpoint/2010/main" val="147832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0B2B9-2B41-4E9D-B7C0-57BE1D5DF2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4C8655-43B7-A1E1-AE2F-928C8236EA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515865-16C8-E521-3340-E49E2DED7BA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07F7B9E-6ECB-74C8-CA93-975ADA937DB5}"/>
              </a:ext>
            </a:extLst>
          </p:cNvPr>
          <p:cNvSpPr>
            <a:spLocks noGrp="1"/>
          </p:cNvSpPr>
          <p:nvPr>
            <p:ph type="sldNum" sz="quarter" idx="5"/>
          </p:nvPr>
        </p:nvSpPr>
        <p:spPr/>
        <p:txBody>
          <a:bodyPr/>
          <a:lstStyle/>
          <a:p>
            <a:fld id="{E6E386BD-F9D3-714A-97D3-CE79C60822CC}" type="slidenum">
              <a:rPr lang="en-US" smtClean="0"/>
              <a:t>4</a:t>
            </a:fld>
            <a:endParaRPr lang="en-US"/>
          </a:p>
        </p:txBody>
      </p:sp>
    </p:spTree>
    <p:extLst>
      <p:ext uri="{BB962C8B-B14F-4D97-AF65-F5344CB8AC3E}">
        <p14:creationId xmlns:p14="http://schemas.microsoft.com/office/powerpoint/2010/main" val="407531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CD1D1-9968-C688-AEC6-91CB3EED50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68516A-8A5F-3C47-2528-4035B583F7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1B3008-1FA6-4C51-946F-4452472BA1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DC62FA94-3A41-FC34-62F2-242AB2F6302F}"/>
              </a:ext>
            </a:extLst>
          </p:cNvPr>
          <p:cNvSpPr>
            <a:spLocks noGrp="1"/>
          </p:cNvSpPr>
          <p:nvPr>
            <p:ph type="sldNum" sz="quarter" idx="5"/>
          </p:nvPr>
        </p:nvSpPr>
        <p:spPr/>
        <p:txBody>
          <a:bodyPr/>
          <a:lstStyle/>
          <a:p>
            <a:fld id="{E6E386BD-F9D3-714A-97D3-CE79C60822CC}" type="slidenum">
              <a:rPr lang="en-US" smtClean="0"/>
              <a:t>5</a:t>
            </a:fld>
            <a:endParaRPr lang="en-US"/>
          </a:p>
        </p:txBody>
      </p:sp>
    </p:spTree>
    <p:extLst>
      <p:ext uri="{BB962C8B-B14F-4D97-AF65-F5344CB8AC3E}">
        <p14:creationId xmlns:p14="http://schemas.microsoft.com/office/powerpoint/2010/main" val="331517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71A3D-18DA-B5D7-9C57-D6927BBC04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6BF4B8-0CA0-DF5C-FDD7-F477E9B242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2E5299-7DEB-56E5-0FB7-835A6551FFA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7DC51E2-A203-2855-B294-BCEF5102D48B}"/>
              </a:ext>
            </a:extLst>
          </p:cNvPr>
          <p:cNvSpPr>
            <a:spLocks noGrp="1"/>
          </p:cNvSpPr>
          <p:nvPr>
            <p:ph type="sldNum" sz="quarter" idx="5"/>
          </p:nvPr>
        </p:nvSpPr>
        <p:spPr/>
        <p:txBody>
          <a:bodyPr/>
          <a:lstStyle/>
          <a:p>
            <a:fld id="{E6E386BD-F9D3-714A-97D3-CE79C60822CC}" type="slidenum">
              <a:rPr lang="en-US" smtClean="0"/>
              <a:t>6</a:t>
            </a:fld>
            <a:endParaRPr lang="en-US"/>
          </a:p>
        </p:txBody>
      </p:sp>
    </p:spTree>
    <p:extLst>
      <p:ext uri="{BB962C8B-B14F-4D97-AF65-F5344CB8AC3E}">
        <p14:creationId xmlns:p14="http://schemas.microsoft.com/office/powerpoint/2010/main" val="3035141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81F73-98DC-4F88-2E1B-58CE5EB5DC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DE6D0-3C47-9004-482C-FF2029C287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2AEBEE-4C16-9C71-3388-08419699685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1A20A8A-C489-6B3B-AEE2-BB66A9C3686F}"/>
              </a:ext>
            </a:extLst>
          </p:cNvPr>
          <p:cNvSpPr>
            <a:spLocks noGrp="1"/>
          </p:cNvSpPr>
          <p:nvPr>
            <p:ph type="sldNum" sz="quarter" idx="5"/>
          </p:nvPr>
        </p:nvSpPr>
        <p:spPr/>
        <p:txBody>
          <a:bodyPr/>
          <a:lstStyle/>
          <a:p>
            <a:fld id="{E6E386BD-F9D3-714A-97D3-CE79C60822CC}" type="slidenum">
              <a:rPr lang="en-US" smtClean="0"/>
              <a:t>7</a:t>
            </a:fld>
            <a:endParaRPr lang="en-US"/>
          </a:p>
        </p:txBody>
      </p:sp>
    </p:spTree>
    <p:extLst>
      <p:ext uri="{BB962C8B-B14F-4D97-AF65-F5344CB8AC3E}">
        <p14:creationId xmlns:p14="http://schemas.microsoft.com/office/powerpoint/2010/main" val="3676659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71857-4CB4-0925-6B35-692A624A5D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53FDE7-78AD-F9DE-C7BB-DC25093B43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C65107-8567-A697-2BBB-FC9B10E63E9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EF5F60B-AB0C-1E73-FE07-73E1DBA2025E}"/>
              </a:ext>
            </a:extLst>
          </p:cNvPr>
          <p:cNvSpPr>
            <a:spLocks noGrp="1"/>
          </p:cNvSpPr>
          <p:nvPr>
            <p:ph type="sldNum" sz="quarter" idx="5"/>
          </p:nvPr>
        </p:nvSpPr>
        <p:spPr/>
        <p:txBody>
          <a:bodyPr/>
          <a:lstStyle/>
          <a:p>
            <a:fld id="{E6E386BD-F9D3-714A-97D3-CE79C60822CC}" type="slidenum">
              <a:rPr lang="en-US" smtClean="0"/>
              <a:t>8</a:t>
            </a:fld>
            <a:endParaRPr lang="en-US"/>
          </a:p>
        </p:txBody>
      </p:sp>
    </p:spTree>
    <p:extLst>
      <p:ext uri="{BB962C8B-B14F-4D97-AF65-F5344CB8AC3E}">
        <p14:creationId xmlns:p14="http://schemas.microsoft.com/office/powerpoint/2010/main" val="3112962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4A81E-CAA9-5825-91E5-D2005BD4C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949917-CBD7-D76B-EBC5-221858538B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E7E243-EEB6-17DA-8E51-5C13A10FD2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AA21B7B-97EE-F168-14C9-B30E217E1B0F}"/>
              </a:ext>
            </a:extLst>
          </p:cNvPr>
          <p:cNvSpPr>
            <a:spLocks noGrp="1"/>
          </p:cNvSpPr>
          <p:nvPr>
            <p:ph type="sldNum" sz="quarter" idx="5"/>
          </p:nvPr>
        </p:nvSpPr>
        <p:spPr/>
        <p:txBody>
          <a:bodyPr/>
          <a:lstStyle/>
          <a:p>
            <a:fld id="{E6E386BD-F9D3-714A-97D3-CE79C60822CC}" type="slidenum">
              <a:rPr lang="en-US" smtClean="0"/>
              <a:t>9</a:t>
            </a:fld>
            <a:endParaRPr lang="en-US"/>
          </a:p>
        </p:txBody>
      </p:sp>
    </p:spTree>
    <p:extLst>
      <p:ext uri="{BB962C8B-B14F-4D97-AF65-F5344CB8AC3E}">
        <p14:creationId xmlns:p14="http://schemas.microsoft.com/office/powerpoint/2010/main" val="1709924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19A013-20DB-C041-82DE-7D010733B9CD}" type="datetimeFigureOut">
              <a:rPr lang="en-US" smtClean="0"/>
              <a:t>8/14/25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2290691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19A013-20DB-C041-82DE-7D010733B9CD}" type="datetimeFigureOut">
              <a:rPr lang="en-US" smtClean="0"/>
              <a:t>8/14/25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2654337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19A013-20DB-C041-82DE-7D010733B9CD}" type="datetimeFigureOut">
              <a:rPr lang="en-US" smtClean="0"/>
              <a:t>8/14/25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57052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19A013-20DB-C041-82DE-7D010733B9CD}" type="datetimeFigureOut">
              <a:rPr lang="en-US" smtClean="0"/>
              <a:t>8/14/25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2461335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19A013-20DB-C041-82DE-7D010733B9CD}" type="datetimeFigureOut">
              <a:rPr lang="en-US" smtClean="0"/>
              <a:t>8/14/25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92378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19A013-20DB-C041-82DE-7D010733B9CD}" type="datetimeFigureOut">
              <a:rPr lang="en-US" smtClean="0"/>
              <a:t>8/14/25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2501398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219A013-20DB-C041-82DE-7D010733B9CD}" type="datetimeFigureOut">
              <a:rPr lang="en-US" smtClean="0"/>
              <a:t>8/14/25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2619523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219A013-20DB-C041-82DE-7D010733B9CD}" type="datetimeFigureOut">
              <a:rPr lang="en-US" smtClean="0"/>
              <a:t>8/14/25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1238192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19A013-20DB-C041-82DE-7D010733B9CD}" type="datetimeFigureOut">
              <a:rPr lang="en-US" smtClean="0"/>
              <a:t>8/14/25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138489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219A013-20DB-C041-82DE-7D010733B9CD}" type="datetimeFigureOut">
              <a:rPr lang="en-US" smtClean="0"/>
              <a:t>8/14/25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2232882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219A013-20DB-C041-82DE-7D010733B9CD}" type="datetimeFigureOut">
              <a:rPr lang="en-US" smtClean="0"/>
              <a:t>8/14/25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7C8FAB-3D6D-2645-A8C6-6B4B1C24922D}" type="slidenum">
              <a:rPr lang="en-US" smtClean="0"/>
              <a:t>‹#›</a:t>
            </a:fld>
            <a:endParaRPr lang="en-US"/>
          </a:p>
        </p:txBody>
      </p:sp>
    </p:spTree>
    <p:extLst>
      <p:ext uri="{BB962C8B-B14F-4D97-AF65-F5344CB8AC3E}">
        <p14:creationId xmlns:p14="http://schemas.microsoft.com/office/powerpoint/2010/main" val="2937155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8/14/25</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
        <p:nvSpPr>
          <p:cNvPr id="7" name="Rectangle 26">
            <a:extLst>
              <a:ext uri="{FF2B5EF4-FFF2-40B4-BE49-F238E27FC236}">
                <a16:creationId xmlns:a16="http://schemas.microsoft.com/office/drawing/2014/main" id="{9BAFD2D3-88A4-BC04-C2E9-10A3919C2F3E}"/>
              </a:ext>
            </a:extLst>
          </p:cNvPr>
          <p:cNvSpPr>
            <a:spLocks noChangeArrowheads="1"/>
          </p:cNvSpPr>
          <p:nvPr userDrawn="1"/>
        </p:nvSpPr>
        <p:spPr bwMode="auto">
          <a:xfrm>
            <a:off x="847613" y="120536"/>
            <a:ext cx="3288506" cy="307181"/>
          </a:xfrm>
          <a:prstGeom prst="rect">
            <a:avLst/>
          </a:prstGeom>
          <a:noFill/>
          <a:ln>
            <a:noFill/>
          </a:ln>
        </p:spPr>
        <p:txBody>
          <a:bodyPr anchor="b"/>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eaLnBrk="1" hangingPunct="1">
              <a:defRPr/>
            </a:pPr>
            <a:r>
              <a:rPr lang="en-US" altLang="x-none" sz="750" dirty="0">
                <a:solidFill>
                  <a:srgbClr val="24459C"/>
                </a:solidFill>
                <a:latin typeface="Arial" panose="020B0604020202020204" pitchFamily="34" charset="0"/>
                <a:cs typeface="Arial" panose="020B0604020202020204" pitchFamily="34" charset="0"/>
              </a:rPr>
              <a:t>            </a:t>
            </a:r>
            <a:r>
              <a:rPr lang="en-US" altLang="x-none" sz="750" b="0" dirty="0">
                <a:solidFill>
                  <a:srgbClr val="24459C"/>
                </a:solidFill>
                <a:latin typeface="Arial" panose="020B0604020202020204" pitchFamily="34" charset="0"/>
                <a:cs typeface="Arial" panose="020B0604020202020204" pitchFamily="34" charset="0"/>
              </a:rPr>
              <a:t>Christof </a:t>
            </a:r>
            <a:r>
              <a:rPr lang="en-US" altLang="x-none" sz="750" b="0" dirty="0" err="1">
                <a:solidFill>
                  <a:srgbClr val="24459C"/>
                </a:solidFill>
                <a:latin typeface="Arial" panose="020B0604020202020204" pitchFamily="34" charset="0"/>
                <a:cs typeface="Arial" panose="020B0604020202020204" pitchFamily="34" charset="0"/>
              </a:rPr>
              <a:t>Teuscher</a:t>
            </a:r>
            <a:r>
              <a:rPr lang="en-US" altLang="x-none" sz="750" dirty="0">
                <a:solidFill>
                  <a:srgbClr val="24459C"/>
                </a:solidFill>
                <a:latin typeface="Arial" panose="020B0604020202020204" pitchFamily="34" charset="0"/>
                <a:cs typeface="Arial" panose="020B0604020202020204" pitchFamily="34" charset="0"/>
              </a:rPr>
              <a:t>                 </a:t>
            </a:r>
            <a:r>
              <a:rPr lang="en-US" altLang="x-none" sz="750" b="0" dirty="0" err="1">
                <a:solidFill>
                  <a:srgbClr val="24459C"/>
                </a:solidFill>
                <a:latin typeface="Arial" panose="020B0604020202020204" pitchFamily="34" charset="0"/>
                <a:cs typeface="Arial" panose="020B0604020202020204" pitchFamily="34" charset="0"/>
              </a:rPr>
              <a:t>teuscher@pdx.edu</a:t>
            </a:r>
            <a:endParaRPr lang="en-US" altLang="x-none" sz="750" dirty="0">
              <a:solidFill>
                <a:srgbClr val="24459C"/>
              </a:solidFill>
              <a:latin typeface="Arial" panose="020B0604020202020204" pitchFamily="34" charset="0"/>
              <a:cs typeface="Arial" panose="020B0604020202020204" pitchFamily="34" charset="0"/>
            </a:endParaRPr>
          </a:p>
        </p:txBody>
      </p:sp>
      <p:sp>
        <p:nvSpPr>
          <p:cNvPr id="8" name="Rectangle 26">
            <a:extLst>
              <a:ext uri="{FF2B5EF4-FFF2-40B4-BE49-F238E27FC236}">
                <a16:creationId xmlns:a16="http://schemas.microsoft.com/office/drawing/2014/main" id="{EBE691C4-CC95-21B1-521C-72E9766471BB}"/>
              </a:ext>
            </a:extLst>
          </p:cNvPr>
          <p:cNvSpPr>
            <a:spLocks noChangeArrowheads="1"/>
          </p:cNvSpPr>
          <p:nvPr userDrawn="1"/>
        </p:nvSpPr>
        <p:spPr bwMode="auto">
          <a:xfrm>
            <a:off x="5247564" y="130969"/>
            <a:ext cx="2268140" cy="307181"/>
          </a:xfrm>
          <a:prstGeom prst="rect">
            <a:avLst/>
          </a:prstGeom>
          <a:noFill/>
          <a:ln>
            <a:noFill/>
          </a:ln>
        </p:spPr>
        <p:txBody>
          <a:bodyPr anchor="b"/>
          <a:lstStyle>
            <a:lvl1pPr>
              <a:defRPr sz="2400" b="1">
                <a:solidFill>
                  <a:schemeClr val="tx1"/>
                </a:solidFill>
                <a:latin typeface="Arial" charset="0"/>
                <a:ea typeface="ＭＳ Ｐゴシック" charset="-128"/>
              </a:defRPr>
            </a:lvl1pPr>
            <a:lvl2pPr marL="742950" indent="-285750">
              <a:defRPr sz="2400" b="1">
                <a:solidFill>
                  <a:schemeClr val="tx1"/>
                </a:solidFill>
                <a:latin typeface="Arial" charset="0"/>
                <a:ea typeface="ＭＳ Ｐゴシック" charset="-128"/>
              </a:defRPr>
            </a:lvl2pPr>
            <a:lvl3pPr marL="1143000" indent="-228600">
              <a:defRPr sz="2400" b="1">
                <a:solidFill>
                  <a:schemeClr val="tx1"/>
                </a:solidFill>
                <a:latin typeface="Arial" charset="0"/>
                <a:ea typeface="ＭＳ Ｐゴシック" charset="-128"/>
              </a:defRPr>
            </a:lvl3pPr>
            <a:lvl4pPr marL="1600200" indent="-228600">
              <a:defRPr sz="2400" b="1">
                <a:solidFill>
                  <a:schemeClr val="tx1"/>
                </a:solidFill>
                <a:latin typeface="Arial" charset="0"/>
                <a:ea typeface="ＭＳ Ｐゴシック" charset="-128"/>
              </a:defRPr>
            </a:lvl4pPr>
            <a:lvl5pPr marL="2057400" indent="-228600">
              <a:defRPr sz="2400" b="1">
                <a:solidFill>
                  <a:schemeClr val="tx1"/>
                </a:solidFill>
                <a:latin typeface="Arial" charset="0"/>
                <a:ea typeface="ＭＳ Ｐゴシック"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charset="-128"/>
              </a:defRPr>
            </a:lvl9pPr>
          </a:lstStyle>
          <a:p>
            <a:pPr algn="r" eaLnBrk="1" hangingPunct="1">
              <a:defRPr/>
            </a:pPr>
            <a:r>
              <a:rPr lang="en-US" altLang="x-none" sz="750" b="0" dirty="0" err="1">
                <a:solidFill>
                  <a:srgbClr val="24459C"/>
                </a:solidFill>
                <a:latin typeface="Arial" panose="020B0604020202020204" pitchFamily="34" charset="0"/>
                <a:cs typeface="Arial" panose="020B0604020202020204" pitchFamily="34" charset="0"/>
              </a:rPr>
              <a:t>www.teuscher-lab.com</a:t>
            </a:r>
            <a:r>
              <a:rPr lang="en-US" altLang="x-none" sz="750" b="0" dirty="0">
                <a:solidFill>
                  <a:srgbClr val="24459C"/>
                </a:solidFill>
                <a:latin typeface="Arial" panose="020B0604020202020204" pitchFamily="34" charset="0"/>
                <a:cs typeface="Arial" panose="020B0604020202020204" pitchFamily="34" charset="0"/>
              </a:rPr>
              <a:t>/teaching</a:t>
            </a:r>
          </a:p>
        </p:txBody>
      </p:sp>
      <p:sp>
        <p:nvSpPr>
          <p:cNvPr id="9" name="Oval 8">
            <a:extLst>
              <a:ext uri="{FF2B5EF4-FFF2-40B4-BE49-F238E27FC236}">
                <a16:creationId xmlns:a16="http://schemas.microsoft.com/office/drawing/2014/main" id="{04007107-4C7A-6388-1647-58B65957A3DA}"/>
              </a:ext>
            </a:extLst>
          </p:cNvPr>
          <p:cNvSpPr/>
          <p:nvPr userDrawn="1"/>
        </p:nvSpPr>
        <p:spPr bwMode="auto">
          <a:xfrm>
            <a:off x="646133" y="182027"/>
            <a:ext cx="129462" cy="129462"/>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0" name="Oval 9">
            <a:extLst>
              <a:ext uri="{FF2B5EF4-FFF2-40B4-BE49-F238E27FC236}">
                <a16:creationId xmlns:a16="http://schemas.microsoft.com/office/drawing/2014/main" id="{5FB7DBDC-1080-2A07-316D-EA828BF56950}"/>
              </a:ext>
            </a:extLst>
          </p:cNvPr>
          <p:cNvSpPr/>
          <p:nvPr userDrawn="1"/>
        </p:nvSpPr>
        <p:spPr bwMode="auto">
          <a:xfrm>
            <a:off x="8337221" y="214982"/>
            <a:ext cx="129462" cy="129462"/>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1" name="Oval 10">
            <a:extLst>
              <a:ext uri="{FF2B5EF4-FFF2-40B4-BE49-F238E27FC236}">
                <a16:creationId xmlns:a16="http://schemas.microsoft.com/office/drawing/2014/main" id="{C8BB542E-AA85-C511-5A55-7CB156F9D3EF}"/>
              </a:ext>
            </a:extLst>
          </p:cNvPr>
          <p:cNvSpPr/>
          <p:nvPr userDrawn="1"/>
        </p:nvSpPr>
        <p:spPr bwMode="auto">
          <a:xfrm>
            <a:off x="8426345" y="359590"/>
            <a:ext cx="99153" cy="99153"/>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2" name="Oval 11">
            <a:extLst>
              <a:ext uri="{FF2B5EF4-FFF2-40B4-BE49-F238E27FC236}">
                <a16:creationId xmlns:a16="http://schemas.microsoft.com/office/drawing/2014/main" id="{EF1F6CA2-1700-64F4-7F7C-4973349DBC93}"/>
              </a:ext>
            </a:extLst>
          </p:cNvPr>
          <p:cNvSpPr/>
          <p:nvPr userDrawn="1"/>
        </p:nvSpPr>
        <p:spPr bwMode="auto">
          <a:xfrm>
            <a:off x="950575" y="198700"/>
            <a:ext cx="78863" cy="78863"/>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3" name="Oval 12">
            <a:extLst>
              <a:ext uri="{FF2B5EF4-FFF2-40B4-BE49-F238E27FC236}">
                <a16:creationId xmlns:a16="http://schemas.microsoft.com/office/drawing/2014/main" id="{F7783AB8-F6E3-FAD3-11AA-6933B09502E1}"/>
              </a:ext>
            </a:extLst>
          </p:cNvPr>
          <p:cNvSpPr/>
          <p:nvPr userDrawn="1"/>
        </p:nvSpPr>
        <p:spPr bwMode="auto">
          <a:xfrm>
            <a:off x="861875" y="360785"/>
            <a:ext cx="95806" cy="95806"/>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4" name="Oval 13">
            <a:extLst>
              <a:ext uri="{FF2B5EF4-FFF2-40B4-BE49-F238E27FC236}">
                <a16:creationId xmlns:a16="http://schemas.microsoft.com/office/drawing/2014/main" id="{1B71E639-31F9-28C4-C1EC-9C69F2DD0D41}"/>
              </a:ext>
            </a:extLst>
          </p:cNvPr>
          <p:cNvSpPr/>
          <p:nvPr userDrawn="1"/>
        </p:nvSpPr>
        <p:spPr bwMode="auto">
          <a:xfrm>
            <a:off x="591800" y="411384"/>
            <a:ext cx="57906" cy="57906"/>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5" name="Oval 14">
            <a:extLst>
              <a:ext uri="{FF2B5EF4-FFF2-40B4-BE49-F238E27FC236}">
                <a16:creationId xmlns:a16="http://schemas.microsoft.com/office/drawing/2014/main" id="{B36692F4-4B97-6294-ECDC-F130605664B1}"/>
              </a:ext>
            </a:extLst>
          </p:cNvPr>
          <p:cNvSpPr/>
          <p:nvPr userDrawn="1"/>
        </p:nvSpPr>
        <p:spPr bwMode="auto">
          <a:xfrm>
            <a:off x="2204311" y="296945"/>
            <a:ext cx="57906" cy="57906"/>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6" name="Oval 15">
            <a:extLst>
              <a:ext uri="{FF2B5EF4-FFF2-40B4-BE49-F238E27FC236}">
                <a16:creationId xmlns:a16="http://schemas.microsoft.com/office/drawing/2014/main" id="{483A22CE-FA3D-A49B-2A4C-A0F7DF664A02}"/>
              </a:ext>
            </a:extLst>
          </p:cNvPr>
          <p:cNvSpPr/>
          <p:nvPr userDrawn="1"/>
        </p:nvSpPr>
        <p:spPr bwMode="auto">
          <a:xfrm>
            <a:off x="8089877" y="332686"/>
            <a:ext cx="83195" cy="83195"/>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7" name="Oval 16">
            <a:extLst>
              <a:ext uri="{FF2B5EF4-FFF2-40B4-BE49-F238E27FC236}">
                <a16:creationId xmlns:a16="http://schemas.microsoft.com/office/drawing/2014/main" id="{CEB43AF4-441D-91E0-5FB4-84C5EB619628}"/>
              </a:ext>
            </a:extLst>
          </p:cNvPr>
          <p:cNvSpPr/>
          <p:nvPr userDrawn="1"/>
        </p:nvSpPr>
        <p:spPr bwMode="auto">
          <a:xfrm>
            <a:off x="7708877" y="261248"/>
            <a:ext cx="83195" cy="83195"/>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sp>
        <p:nvSpPr>
          <p:cNvPr id="18" name="Oval 17">
            <a:extLst>
              <a:ext uri="{FF2B5EF4-FFF2-40B4-BE49-F238E27FC236}">
                <a16:creationId xmlns:a16="http://schemas.microsoft.com/office/drawing/2014/main" id="{8C65E716-7BE4-36B5-47AD-B69E8CA22CCD}"/>
              </a:ext>
            </a:extLst>
          </p:cNvPr>
          <p:cNvSpPr/>
          <p:nvPr userDrawn="1"/>
        </p:nvSpPr>
        <p:spPr bwMode="auto">
          <a:xfrm>
            <a:off x="7837464" y="394488"/>
            <a:ext cx="57906" cy="57906"/>
          </a:xfrm>
          <a:prstGeom prst="ellipse">
            <a:avLst/>
          </a:prstGeom>
          <a:gradFill flip="none" rotWithShape="1">
            <a:gsLst>
              <a:gs pos="53000">
                <a:srgbClr val="6A7F10"/>
              </a:gs>
              <a:gs pos="100000">
                <a:srgbClr val="FFFFFF"/>
              </a:gs>
            </a:gsLst>
            <a:path path="circle">
              <a:fillToRect t="100000" r="100000"/>
            </a:path>
            <a:tileRect l="-100000" b="-100000"/>
          </a:gradFill>
          <a:ln w="9525" cap="flat" cmpd="sng" algn="ctr">
            <a:solidFill>
              <a:schemeClr val="bg1"/>
            </a:solidFill>
            <a:prstDash val="solid"/>
            <a:round/>
            <a:headEnd type="none" w="med" len="med"/>
            <a:tailEnd type="none" w="med" len="med"/>
          </a:ln>
          <a:effectLst>
            <a:outerShdw blurRad="82550" dist="38100" dir="6240000" sx="37000" sy="37000" kx="2700000" rotWithShape="0">
              <a:srgbClr val="000000">
                <a:alpha val="92000"/>
              </a:srgbClr>
            </a:outerShdw>
          </a:effectLst>
        </p:spPr>
        <p:txBody>
          <a:bodyPr/>
          <a:lstStyle>
            <a:lvl1pPr>
              <a:defRPr sz="2400" b="1">
                <a:solidFill>
                  <a:schemeClr val="tx1"/>
                </a:solidFill>
                <a:latin typeface="Arial" charset="0"/>
                <a:ea typeface="ＭＳ Ｐゴシック" charset="0"/>
                <a:cs typeface="ＭＳ Ｐゴシック" charset="0"/>
              </a:defRPr>
            </a:lvl1pPr>
            <a:lvl2pPr marL="37931725" indent="-37474525">
              <a:defRPr sz="2400" b="1">
                <a:solidFill>
                  <a:schemeClr val="tx1"/>
                </a:solidFill>
                <a:latin typeface="Arial" charset="0"/>
                <a:ea typeface="ＭＳ Ｐゴシック" charset="0"/>
              </a:defRPr>
            </a:lvl2pPr>
            <a:lvl3pPr>
              <a:defRPr sz="2400" b="1">
                <a:solidFill>
                  <a:schemeClr val="tx1"/>
                </a:solidFill>
                <a:latin typeface="Arial" charset="0"/>
                <a:ea typeface="ＭＳ Ｐゴシック" charset="0"/>
              </a:defRPr>
            </a:lvl3pPr>
            <a:lvl4pPr>
              <a:defRPr sz="2400" b="1">
                <a:solidFill>
                  <a:schemeClr val="tx1"/>
                </a:solidFill>
                <a:latin typeface="Arial" charset="0"/>
                <a:ea typeface="ＭＳ Ｐゴシック" charset="0"/>
              </a:defRPr>
            </a:lvl4pPr>
            <a:lvl5pPr>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800"/>
          </a:p>
        </p:txBody>
      </p:sp>
      <p:pic>
        <p:nvPicPr>
          <p:cNvPr id="19" name="Picture 21" descr="psulogo_horiz_msword.jpg">
            <a:extLst>
              <a:ext uri="{FF2B5EF4-FFF2-40B4-BE49-F238E27FC236}">
                <a16:creationId xmlns:a16="http://schemas.microsoft.com/office/drawing/2014/main" id="{5E640EA6-A5E8-7C61-E4EF-97F3C5D9E3A5}"/>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889132" y="4664992"/>
            <a:ext cx="1639490" cy="32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A black background with a black square&#10;&#10;Description automatically generated with medium confidence">
            <a:extLst>
              <a:ext uri="{FF2B5EF4-FFF2-40B4-BE49-F238E27FC236}">
                <a16:creationId xmlns:a16="http://schemas.microsoft.com/office/drawing/2014/main" id="{33E85A9A-05D7-666A-13FD-FB7EEADF1D8F}"/>
              </a:ext>
            </a:extLst>
          </p:cNvPr>
          <p:cNvPicPr>
            <a:picLocks noChangeAspect="1"/>
          </p:cNvPicPr>
          <p:nvPr userDrawn="1"/>
        </p:nvPicPr>
        <p:blipFill>
          <a:blip r:embed="rId14"/>
          <a:stretch>
            <a:fillRect/>
          </a:stretch>
        </p:blipFill>
        <p:spPr>
          <a:xfrm>
            <a:off x="591800" y="4673551"/>
            <a:ext cx="1775683" cy="311801"/>
          </a:xfrm>
          <a:prstGeom prst="rect">
            <a:avLst/>
          </a:prstGeom>
        </p:spPr>
      </p:pic>
    </p:spTree>
    <p:extLst>
      <p:ext uri="{BB962C8B-B14F-4D97-AF65-F5344CB8AC3E}">
        <p14:creationId xmlns:p14="http://schemas.microsoft.com/office/powerpoint/2010/main" val="35936582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hyperlink" Target="https://ieeexplore.ieee.org/abstract/document/10638538"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direct.mit.edu/dint/article/6/1/240/118046"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vectara/hallucination-leaderboar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cloud.google.com/blog/topics/systems/enabling-1-mw-it-racks-and-liquid-cooling-at-ocp-emea-summit"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www.theatlantic.com/economy/archive/2025/04/job-market-youth/682641/"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8">
            <a:extLst>
              <a:ext uri="{FF2B5EF4-FFF2-40B4-BE49-F238E27FC236}">
                <a16:creationId xmlns:a16="http://schemas.microsoft.com/office/drawing/2014/main" id="{DDA1822A-3F08-7B40-83F4-E9A869B62FF8}"/>
              </a:ext>
            </a:extLst>
          </p:cNvPr>
          <p:cNvSpPr>
            <a:spLocks noChangeArrowheads="1"/>
          </p:cNvSpPr>
          <p:nvPr/>
        </p:nvSpPr>
        <p:spPr bwMode="auto">
          <a:xfrm>
            <a:off x="-1" y="2300740"/>
            <a:ext cx="91535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endParaRPr lang="en-US" altLang="en-US" sz="1200"/>
          </a:p>
        </p:txBody>
      </p:sp>
      <p:sp>
        <p:nvSpPr>
          <p:cNvPr id="9" name="Rectangle 8">
            <a:extLst>
              <a:ext uri="{FF2B5EF4-FFF2-40B4-BE49-F238E27FC236}">
                <a16:creationId xmlns:a16="http://schemas.microsoft.com/office/drawing/2014/main" id="{1BF0243F-FABB-B74A-B538-4A1368CF2AF0}"/>
              </a:ext>
            </a:extLst>
          </p:cNvPr>
          <p:cNvSpPr>
            <a:spLocks noChangeArrowheads="1"/>
          </p:cNvSpPr>
          <p:nvPr/>
        </p:nvSpPr>
        <p:spPr bwMode="auto">
          <a:xfrm>
            <a:off x="-1" y="1963793"/>
            <a:ext cx="91535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endParaRPr lang="en-US" altLang="en-US" sz="1200"/>
          </a:p>
        </p:txBody>
      </p:sp>
      <p:sp>
        <p:nvSpPr>
          <p:cNvPr id="10" name="Rectangle 16">
            <a:extLst>
              <a:ext uri="{FF2B5EF4-FFF2-40B4-BE49-F238E27FC236}">
                <a16:creationId xmlns:a16="http://schemas.microsoft.com/office/drawing/2014/main" id="{225099E5-6654-6D41-ACCE-99A963B283DA}"/>
              </a:ext>
            </a:extLst>
          </p:cNvPr>
          <p:cNvSpPr>
            <a:spLocks noChangeArrowheads="1"/>
          </p:cNvSpPr>
          <p:nvPr/>
        </p:nvSpPr>
        <p:spPr bwMode="auto">
          <a:xfrm>
            <a:off x="163909" y="4517233"/>
            <a:ext cx="8713339" cy="545306"/>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1800"/>
          </a:p>
        </p:txBody>
      </p:sp>
      <p:sp>
        <p:nvSpPr>
          <p:cNvPr id="14" name="Rectangle 8">
            <a:extLst>
              <a:ext uri="{FF2B5EF4-FFF2-40B4-BE49-F238E27FC236}">
                <a16:creationId xmlns:a16="http://schemas.microsoft.com/office/drawing/2014/main" id="{4F00B387-DEA5-F44B-9221-48D85BA98465}"/>
              </a:ext>
            </a:extLst>
          </p:cNvPr>
          <p:cNvSpPr>
            <a:spLocks noChangeArrowheads="1"/>
          </p:cNvSpPr>
          <p:nvPr/>
        </p:nvSpPr>
        <p:spPr bwMode="auto">
          <a:xfrm>
            <a:off x="-1" y="2175723"/>
            <a:ext cx="915353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endParaRPr lang="en-US" altLang="en-US" sz="1500"/>
          </a:p>
        </p:txBody>
      </p:sp>
      <p:sp>
        <p:nvSpPr>
          <p:cNvPr id="15" name="Rectangle 9">
            <a:extLst>
              <a:ext uri="{FF2B5EF4-FFF2-40B4-BE49-F238E27FC236}">
                <a16:creationId xmlns:a16="http://schemas.microsoft.com/office/drawing/2014/main" id="{7ED40819-BAF4-B74C-9294-0E5A26FDC2F7}"/>
              </a:ext>
            </a:extLst>
          </p:cNvPr>
          <p:cNvSpPr>
            <a:spLocks noChangeArrowheads="1"/>
          </p:cNvSpPr>
          <p:nvPr/>
        </p:nvSpPr>
        <p:spPr bwMode="auto">
          <a:xfrm>
            <a:off x="-1" y="2463855"/>
            <a:ext cx="91535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r>
              <a:rPr lang="en-US" altLang="en-US" sz="1200">
                <a:solidFill>
                  <a:schemeClr val="accent2"/>
                </a:solidFill>
              </a:rPr>
              <a:t>teuscher@pdx.edu</a:t>
            </a:r>
          </a:p>
        </p:txBody>
      </p:sp>
      <p:sp>
        <p:nvSpPr>
          <p:cNvPr id="16" name="Rectangle 10">
            <a:extLst>
              <a:ext uri="{FF2B5EF4-FFF2-40B4-BE49-F238E27FC236}">
                <a16:creationId xmlns:a16="http://schemas.microsoft.com/office/drawing/2014/main" id="{00662374-3050-E148-ABD1-5B1157D993F8}"/>
              </a:ext>
            </a:extLst>
          </p:cNvPr>
          <p:cNvSpPr>
            <a:spLocks noChangeArrowheads="1"/>
          </p:cNvSpPr>
          <p:nvPr/>
        </p:nvSpPr>
        <p:spPr bwMode="auto">
          <a:xfrm>
            <a:off x="-1" y="2247161"/>
            <a:ext cx="915353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r>
              <a:rPr lang="en-US" altLang="en-US" sz="1200">
                <a:solidFill>
                  <a:schemeClr val="accent2"/>
                </a:solidFill>
              </a:rPr>
              <a:t>www.teuscher-lab.com</a:t>
            </a:r>
          </a:p>
        </p:txBody>
      </p:sp>
      <p:grpSp>
        <p:nvGrpSpPr>
          <p:cNvPr id="17" name="Group 6">
            <a:extLst>
              <a:ext uri="{FF2B5EF4-FFF2-40B4-BE49-F238E27FC236}">
                <a16:creationId xmlns:a16="http://schemas.microsoft.com/office/drawing/2014/main" id="{8EEF0CA9-8F7D-DD4C-BDD9-2366B8C95FB4}"/>
              </a:ext>
            </a:extLst>
          </p:cNvPr>
          <p:cNvGrpSpPr>
            <a:grpSpLocks/>
          </p:cNvGrpSpPr>
          <p:nvPr/>
        </p:nvGrpSpPr>
        <p:grpSpPr bwMode="auto">
          <a:xfrm>
            <a:off x="-1" y="1736382"/>
            <a:ext cx="9153535" cy="669131"/>
            <a:chOff x="0" y="1661"/>
            <a:chExt cx="5760" cy="562"/>
          </a:xfrm>
        </p:grpSpPr>
        <p:sp>
          <p:nvSpPr>
            <p:cNvPr id="18" name="Rectangle 7">
              <a:extLst>
                <a:ext uri="{FF2B5EF4-FFF2-40B4-BE49-F238E27FC236}">
                  <a16:creationId xmlns:a16="http://schemas.microsoft.com/office/drawing/2014/main" id="{6076B17A-B467-524A-BE94-2794A9B255FA}"/>
                </a:ext>
              </a:extLst>
            </p:cNvPr>
            <p:cNvSpPr>
              <a:spLocks noChangeArrowheads="1"/>
            </p:cNvSpPr>
            <p:nvPr/>
          </p:nvSpPr>
          <p:spPr bwMode="auto">
            <a:xfrm>
              <a:off x="0" y="1661"/>
              <a:ext cx="5760"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r>
                <a:rPr lang="en-US" altLang="en-US" sz="1500" dirty="0"/>
                <a:t>Portland State University</a:t>
              </a:r>
            </a:p>
            <a:p>
              <a:pPr algn="ctr" eaLnBrk="1" hangingPunct="1">
                <a:buFont typeface="Times" pitchFamily="2" charset="0"/>
                <a:buNone/>
              </a:pPr>
              <a:endParaRPr lang="en-US" altLang="en-US" sz="1500" dirty="0"/>
            </a:p>
          </p:txBody>
        </p:sp>
        <p:sp>
          <p:nvSpPr>
            <p:cNvPr id="19" name="Rectangle 8">
              <a:extLst>
                <a:ext uri="{FF2B5EF4-FFF2-40B4-BE49-F238E27FC236}">
                  <a16:creationId xmlns:a16="http://schemas.microsoft.com/office/drawing/2014/main" id="{773F6854-D829-B94A-8B10-C1BC57EC059A}"/>
                </a:ext>
              </a:extLst>
            </p:cNvPr>
            <p:cNvSpPr>
              <a:spLocks noChangeArrowheads="1"/>
            </p:cNvSpPr>
            <p:nvPr/>
          </p:nvSpPr>
          <p:spPr bwMode="auto">
            <a:xfrm>
              <a:off x="0" y="1905"/>
              <a:ext cx="576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endParaRPr lang="en-US" altLang="en-US" sz="1500"/>
            </a:p>
          </p:txBody>
        </p:sp>
      </p:grpSp>
      <p:sp>
        <p:nvSpPr>
          <p:cNvPr id="20" name="Rectangle 7">
            <a:extLst>
              <a:ext uri="{FF2B5EF4-FFF2-40B4-BE49-F238E27FC236}">
                <a16:creationId xmlns:a16="http://schemas.microsoft.com/office/drawing/2014/main" id="{02BC9CDC-7546-F942-BDEB-05E9CF2DF84F}"/>
              </a:ext>
            </a:extLst>
          </p:cNvPr>
          <p:cNvSpPr>
            <a:spLocks noChangeArrowheads="1"/>
          </p:cNvSpPr>
          <p:nvPr/>
        </p:nvSpPr>
        <p:spPr bwMode="auto">
          <a:xfrm>
            <a:off x="1192" y="1973316"/>
            <a:ext cx="9153535"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r>
              <a:rPr lang="en-US" altLang="en-US" sz="1500" dirty="0"/>
              <a:t>Department of Electrical and Computer Engineering (ECE)</a:t>
            </a:r>
          </a:p>
          <a:p>
            <a:pPr algn="ctr" eaLnBrk="1" hangingPunct="1">
              <a:buFont typeface="Times" pitchFamily="2" charset="0"/>
              <a:buNone/>
            </a:pPr>
            <a:endParaRPr lang="en-US" altLang="en-US" sz="1500" dirty="0"/>
          </a:p>
        </p:txBody>
      </p:sp>
      <p:sp>
        <p:nvSpPr>
          <p:cNvPr id="21" name="Rectangle 2">
            <a:extLst>
              <a:ext uri="{FF2B5EF4-FFF2-40B4-BE49-F238E27FC236}">
                <a16:creationId xmlns:a16="http://schemas.microsoft.com/office/drawing/2014/main" id="{0FA1916C-E7A4-D147-9A88-CA1526EC3579}"/>
              </a:ext>
            </a:extLst>
          </p:cNvPr>
          <p:cNvSpPr txBox="1">
            <a:spLocks noChangeArrowheads="1"/>
          </p:cNvSpPr>
          <p:nvPr/>
        </p:nvSpPr>
        <p:spPr bwMode="auto">
          <a:xfrm>
            <a:off x="0" y="991398"/>
            <a:ext cx="9144000" cy="879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3000" b="1" dirty="0">
                <a:solidFill>
                  <a:srgbClr val="24459C"/>
                </a:solidFill>
              </a:rPr>
              <a:t>Week 7: Recap, outlook, and reminders</a:t>
            </a:r>
          </a:p>
        </p:txBody>
      </p:sp>
      <p:sp>
        <p:nvSpPr>
          <p:cNvPr id="22" name="Rectangle 3">
            <a:extLst>
              <a:ext uri="{FF2B5EF4-FFF2-40B4-BE49-F238E27FC236}">
                <a16:creationId xmlns:a16="http://schemas.microsoft.com/office/drawing/2014/main" id="{B45F69AE-B44F-024F-8D40-4EFA64DB6FC8}"/>
              </a:ext>
            </a:extLst>
          </p:cNvPr>
          <p:cNvSpPr txBox="1">
            <a:spLocks noChangeArrowheads="1"/>
          </p:cNvSpPr>
          <p:nvPr/>
        </p:nvSpPr>
        <p:spPr bwMode="auto">
          <a:xfrm>
            <a:off x="-1" y="445711"/>
            <a:ext cx="9153535" cy="287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r>
              <a:rPr lang="en-US" altLang="en-US" sz="1350" dirty="0"/>
              <a:t>Christof Teuscher</a:t>
            </a:r>
          </a:p>
        </p:txBody>
      </p:sp>
      <p:sp>
        <p:nvSpPr>
          <p:cNvPr id="23" name="Rectangle 2">
            <a:extLst>
              <a:ext uri="{FF2B5EF4-FFF2-40B4-BE49-F238E27FC236}">
                <a16:creationId xmlns:a16="http://schemas.microsoft.com/office/drawing/2014/main" id="{0E4E4401-5710-FF45-8D44-B977FAA97531}"/>
              </a:ext>
            </a:extLst>
          </p:cNvPr>
          <p:cNvSpPr txBox="1">
            <a:spLocks noChangeArrowheads="1"/>
          </p:cNvSpPr>
          <p:nvPr/>
        </p:nvSpPr>
        <p:spPr bwMode="auto">
          <a:xfrm>
            <a:off x="-9534" y="783634"/>
            <a:ext cx="9144000" cy="42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buFont typeface="Times" pitchFamily="2" charset="0"/>
              <a:buNone/>
            </a:pPr>
            <a:r>
              <a:rPr lang="en-US" altLang="en-US" sz="1500" dirty="0">
                <a:solidFill>
                  <a:srgbClr val="FF6600"/>
                </a:solidFill>
              </a:rPr>
              <a:t>ECE 410/510: Hardware for AI and ML</a:t>
            </a:r>
          </a:p>
        </p:txBody>
      </p:sp>
      <p:sp>
        <p:nvSpPr>
          <p:cNvPr id="24" name="Rectangle 16">
            <a:extLst>
              <a:ext uri="{FF2B5EF4-FFF2-40B4-BE49-F238E27FC236}">
                <a16:creationId xmlns:a16="http://schemas.microsoft.com/office/drawing/2014/main" id="{253D9E23-CEF9-6F46-BFF7-427C00BA0B08}"/>
              </a:ext>
            </a:extLst>
          </p:cNvPr>
          <p:cNvSpPr>
            <a:spLocks noChangeArrowheads="1"/>
          </p:cNvSpPr>
          <p:nvPr/>
        </p:nvSpPr>
        <p:spPr bwMode="auto">
          <a:xfrm>
            <a:off x="165498" y="11514"/>
            <a:ext cx="8711750" cy="483394"/>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50000"/>
              </a:spcBef>
              <a:buClr>
                <a:srgbClr val="24459C"/>
              </a:buClr>
              <a:buSzPct val="110000"/>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buFont typeface="Times" pitchFamily="2"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buFont typeface="Times" pitchFamily="2"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10000"/>
              </a:spcBef>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10000"/>
              </a:spcBef>
              <a:spcAft>
                <a:spcPct val="0"/>
              </a:spcAft>
              <a:buFont typeface="Times" pitchFamily="2" charset="0"/>
              <a:buChar char="»"/>
              <a:defRPr sz="16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1800"/>
          </a:p>
        </p:txBody>
      </p:sp>
      <p:pic>
        <p:nvPicPr>
          <p:cNvPr id="28" name="Picture 21" descr="psulogo_horiz_msword.jpg">
            <a:extLst>
              <a:ext uri="{FF2B5EF4-FFF2-40B4-BE49-F238E27FC236}">
                <a16:creationId xmlns:a16="http://schemas.microsoft.com/office/drawing/2014/main" id="{1B276CD8-E134-3C46-9AD0-A242F0890B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82367" y="4517233"/>
            <a:ext cx="1639490" cy="32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A black background with a black square&#10;&#10;Description automatically generated with medium confidence">
            <a:extLst>
              <a:ext uri="{FF2B5EF4-FFF2-40B4-BE49-F238E27FC236}">
                <a16:creationId xmlns:a16="http://schemas.microsoft.com/office/drawing/2014/main" id="{83F0B8B1-D392-3C10-E58F-6360151EDC0D}"/>
              </a:ext>
            </a:extLst>
          </p:cNvPr>
          <p:cNvPicPr>
            <a:picLocks noChangeAspect="1"/>
          </p:cNvPicPr>
          <p:nvPr/>
        </p:nvPicPr>
        <p:blipFill>
          <a:blip r:embed="rId4"/>
          <a:stretch>
            <a:fillRect/>
          </a:stretch>
        </p:blipFill>
        <p:spPr>
          <a:xfrm>
            <a:off x="535718" y="4517233"/>
            <a:ext cx="1775683" cy="311801"/>
          </a:xfrm>
          <a:prstGeom prst="rect">
            <a:avLst/>
          </a:prstGeom>
        </p:spPr>
      </p:pic>
      <p:pic>
        <p:nvPicPr>
          <p:cNvPr id="5" name="Picture 4" descr="A robot hand touching a chip&#10;&#10;AI-generated content may be incorrect.">
            <a:extLst>
              <a:ext uri="{FF2B5EF4-FFF2-40B4-BE49-F238E27FC236}">
                <a16:creationId xmlns:a16="http://schemas.microsoft.com/office/drawing/2014/main" id="{A0510663-57B7-035B-DFFE-8342C936BDF6}"/>
              </a:ext>
            </a:extLst>
          </p:cNvPr>
          <p:cNvPicPr>
            <a:picLocks noChangeAspect="1"/>
          </p:cNvPicPr>
          <p:nvPr/>
        </p:nvPicPr>
        <p:blipFill>
          <a:blip r:embed="rId5"/>
          <a:stretch>
            <a:fillRect/>
          </a:stretch>
        </p:blipFill>
        <p:spPr>
          <a:xfrm>
            <a:off x="5054717" y="2903807"/>
            <a:ext cx="1245438" cy="1245438"/>
          </a:xfrm>
          <a:prstGeom prst="rect">
            <a:avLst/>
          </a:prstGeom>
          <a:ln>
            <a:solidFill>
              <a:schemeClr val="tx1"/>
            </a:solidFill>
          </a:ln>
          <a:effectLst>
            <a:outerShdw blurRad="50800" dist="38100" dir="2700000" algn="tl" rotWithShape="0">
              <a:prstClr val="black">
                <a:alpha val="40000"/>
              </a:prstClr>
            </a:outerShdw>
          </a:effectLst>
        </p:spPr>
      </p:pic>
      <p:pic>
        <p:nvPicPr>
          <p:cNvPr id="11" name="Picture 10" descr="A computer hardware in a room&#10;&#10;AI-generated content may be incorrect.">
            <a:extLst>
              <a:ext uri="{FF2B5EF4-FFF2-40B4-BE49-F238E27FC236}">
                <a16:creationId xmlns:a16="http://schemas.microsoft.com/office/drawing/2014/main" id="{49C265D6-F85C-336E-ADED-8AD4680A3E09}"/>
              </a:ext>
            </a:extLst>
          </p:cNvPr>
          <p:cNvPicPr>
            <a:picLocks noChangeAspect="1"/>
          </p:cNvPicPr>
          <p:nvPr/>
        </p:nvPicPr>
        <p:blipFill>
          <a:blip r:embed="rId6"/>
          <a:stretch>
            <a:fillRect/>
          </a:stretch>
        </p:blipFill>
        <p:spPr>
          <a:xfrm>
            <a:off x="3683454" y="2894944"/>
            <a:ext cx="1245438" cy="1245438"/>
          </a:xfrm>
          <a:prstGeom prst="rect">
            <a:avLst/>
          </a:prstGeom>
          <a:ln>
            <a:solidFill>
              <a:schemeClr val="tx1"/>
            </a:solidFill>
          </a:ln>
          <a:effectLst>
            <a:outerShdw blurRad="50800" dist="38100" dir="2700000" algn="tl" rotWithShape="0">
              <a:prstClr val="black">
                <a:alpha val="40000"/>
              </a:prstClr>
            </a:outerShdw>
          </a:effectLst>
        </p:spPr>
      </p:pic>
      <p:pic>
        <p:nvPicPr>
          <p:cNvPr id="13" name="Picture 12" descr="A close-up of a computer chip&#10;&#10;AI-generated content may be incorrect.">
            <a:extLst>
              <a:ext uri="{FF2B5EF4-FFF2-40B4-BE49-F238E27FC236}">
                <a16:creationId xmlns:a16="http://schemas.microsoft.com/office/drawing/2014/main" id="{F7CD9633-5639-C261-435F-CA961E3FDF1B}"/>
              </a:ext>
            </a:extLst>
          </p:cNvPr>
          <p:cNvPicPr>
            <a:picLocks noChangeAspect="1"/>
          </p:cNvPicPr>
          <p:nvPr/>
        </p:nvPicPr>
        <p:blipFill>
          <a:blip r:embed="rId7"/>
          <a:srcRect l="15553" r="21468" b="3344"/>
          <a:stretch/>
        </p:blipFill>
        <p:spPr>
          <a:xfrm>
            <a:off x="2337669" y="2908138"/>
            <a:ext cx="1245438" cy="1239960"/>
          </a:xfrm>
          <a:prstGeom prst="rect">
            <a:avLst/>
          </a:prstGeom>
          <a:ln>
            <a:solidFill>
              <a:schemeClr val="tx1"/>
            </a:solidFill>
          </a:ln>
          <a:effectLst>
            <a:outerShdw blurRad="50800" dist="38100" dir="2700000" algn="tl" rotWithShape="0">
              <a:prstClr val="black">
                <a:alpha val="40000"/>
              </a:prstClr>
            </a:outerShdw>
          </a:effectLst>
        </p:spPr>
      </p:pic>
      <p:pic>
        <p:nvPicPr>
          <p:cNvPr id="26" name="Picture 25" descr="A close-up of a computer chip&#10;&#10;AI-generated content may be incorrect.">
            <a:extLst>
              <a:ext uri="{FF2B5EF4-FFF2-40B4-BE49-F238E27FC236}">
                <a16:creationId xmlns:a16="http://schemas.microsoft.com/office/drawing/2014/main" id="{B84DED80-1B66-61D3-92A5-F9887919BBB1}"/>
              </a:ext>
            </a:extLst>
          </p:cNvPr>
          <p:cNvPicPr>
            <a:picLocks noChangeAspect="1"/>
          </p:cNvPicPr>
          <p:nvPr/>
        </p:nvPicPr>
        <p:blipFill>
          <a:blip r:embed="rId8"/>
          <a:srcRect l="8777" t="5303" r="8666"/>
          <a:stretch/>
        </p:blipFill>
        <p:spPr>
          <a:xfrm>
            <a:off x="6400501" y="2918391"/>
            <a:ext cx="2073191" cy="1248504"/>
          </a:xfrm>
          <a:prstGeom prst="rect">
            <a:avLst/>
          </a:prstGeom>
          <a:ln>
            <a:solidFill>
              <a:schemeClr val="tx1"/>
            </a:solidFill>
          </a:ln>
          <a:effectLst>
            <a:outerShdw blurRad="50800" dist="38100" dir="2700000" algn="tl" rotWithShape="0">
              <a:prstClr val="black">
                <a:alpha val="40000"/>
              </a:prstClr>
            </a:outerShdw>
          </a:effectLst>
        </p:spPr>
      </p:pic>
      <p:pic>
        <p:nvPicPr>
          <p:cNvPr id="31" name="Picture 30" descr="A close-up of a white square&#10;&#10;AI-generated content may be incorrect.">
            <a:extLst>
              <a:ext uri="{FF2B5EF4-FFF2-40B4-BE49-F238E27FC236}">
                <a16:creationId xmlns:a16="http://schemas.microsoft.com/office/drawing/2014/main" id="{DB3A117A-B708-893F-14AB-047C46098518}"/>
              </a:ext>
            </a:extLst>
          </p:cNvPr>
          <p:cNvPicPr>
            <a:picLocks noChangeAspect="1"/>
          </p:cNvPicPr>
          <p:nvPr/>
        </p:nvPicPr>
        <p:blipFill>
          <a:blip r:embed="rId9"/>
          <a:stretch>
            <a:fillRect/>
          </a:stretch>
        </p:blipFill>
        <p:spPr>
          <a:xfrm>
            <a:off x="535718" y="2903883"/>
            <a:ext cx="1701604" cy="123649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46397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783BD-C2A4-CB0A-A4ED-7E13DDCDD95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B48C80F-655F-2FF8-1E40-79083617BE8D}"/>
              </a:ext>
            </a:extLst>
          </p:cNvPr>
          <p:cNvSpPr txBox="1"/>
          <p:nvPr/>
        </p:nvSpPr>
        <p:spPr>
          <a:xfrm>
            <a:off x="133770" y="4658469"/>
            <a:ext cx="9144000" cy="230832"/>
          </a:xfrm>
          <a:prstGeom prst="rect">
            <a:avLst/>
          </a:prstGeom>
          <a:noFill/>
        </p:spPr>
        <p:txBody>
          <a:bodyPr wrap="square">
            <a:spAutoFit/>
          </a:bodyPr>
          <a:lstStyle/>
          <a:p>
            <a:pPr algn="ctr"/>
            <a:r>
              <a:rPr lang="en-US" sz="900" dirty="0">
                <a:latin typeface="Arial" panose="020B0604020202020204" pitchFamily="34" charset="0"/>
                <a:cs typeface="Arial" panose="020B0604020202020204" pitchFamily="34" charset="0"/>
                <a:hlinkClick r:id="rId3"/>
              </a:rPr>
              <a:t>https://ieeexplore.ieee.org/abstract/document/10638538</a:t>
            </a:r>
            <a:r>
              <a:rPr lang="en-US" sz="900" dirty="0">
                <a:latin typeface="Arial" panose="020B0604020202020204" pitchFamily="34" charset="0"/>
                <a:cs typeface="Arial" panose="020B0604020202020204" pitchFamily="34" charset="0"/>
              </a:rPr>
              <a:t> </a:t>
            </a:r>
          </a:p>
        </p:txBody>
      </p:sp>
      <p:pic>
        <p:nvPicPr>
          <p:cNvPr id="5" name="Picture 4" descr="A screenshot of a research article&#10;&#10;AI-generated content may be incorrect.">
            <a:extLst>
              <a:ext uri="{FF2B5EF4-FFF2-40B4-BE49-F238E27FC236}">
                <a16:creationId xmlns:a16="http://schemas.microsoft.com/office/drawing/2014/main" id="{727D0360-F547-06BC-645F-3286FBFE8787}"/>
              </a:ext>
            </a:extLst>
          </p:cNvPr>
          <p:cNvPicPr>
            <a:picLocks noChangeAspect="1"/>
          </p:cNvPicPr>
          <p:nvPr/>
        </p:nvPicPr>
        <p:blipFill>
          <a:blip r:embed="rId4"/>
          <a:stretch>
            <a:fillRect/>
          </a:stretch>
        </p:blipFill>
        <p:spPr>
          <a:xfrm>
            <a:off x="4315269" y="574589"/>
            <a:ext cx="4684408" cy="3994321"/>
          </a:xfrm>
          <a:prstGeom prst="rect">
            <a:avLst/>
          </a:prstGeom>
        </p:spPr>
      </p:pic>
      <p:sp>
        <p:nvSpPr>
          <p:cNvPr id="4" name="TextBox 3">
            <a:extLst>
              <a:ext uri="{FF2B5EF4-FFF2-40B4-BE49-F238E27FC236}">
                <a16:creationId xmlns:a16="http://schemas.microsoft.com/office/drawing/2014/main" id="{E2A7F634-4C8E-C180-F504-2A722B38E19A}"/>
              </a:ext>
            </a:extLst>
          </p:cNvPr>
          <p:cNvSpPr txBox="1"/>
          <p:nvPr/>
        </p:nvSpPr>
        <p:spPr>
          <a:xfrm>
            <a:off x="617621" y="728099"/>
            <a:ext cx="3433011" cy="3293209"/>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 comparative analysis shows that the ChatGPT-assisted group significantly improved code quality, with fewer rule violations and reduced cyclomatic and cognitive complexities.” </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“These findings suggest that ChatGPT can be beneficial in programming education by helping students write cleaner, less complex code and adhere to coding conventions.”</a:t>
            </a:r>
          </a:p>
        </p:txBody>
      </p:sp>
    </p:spTree>
    <p:extLst>
      <p:ext uri="{BB962C8B-B14F-4D97-AF65-F5344CB8AC3E}">
        <p14:creationId xmlns:p14="http://schemas.microsoft.com/office/powerpoint/2010/main" val="3456265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D7FA6-40C0-F09B-9CEC-524AE237787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5D613EA-B353-7D34-2DB9-DE2DCECA2C27}"/>
              </a:ext>
            </a:extLst>
          </p:cNvPr>
          <p:cNvSpPr txBox="1"/>
          <p:nvPr/>
        </p:nvSpPr>
        <p:spPr>
          <a:xfrm>
            <a:off x="133770" y="4658469"/>
            <a:ext cx="9144000" cy="230832"/>
          </a:xfrm>
          <a:prstGeom prst="rect">
            <a:avLst/>
          </a:prstGeom>
          <a:noFill/>
        </p:spPr>
        <p:txBody>
          <a:bodyPr wrap="square">
            <a:spAutoFit/>
          </a:bodyPr>
          <a:lstStyle/>
          <a:p>
            <a:pPr algn="ctr"/>
            <a:r>
              <a:rPr lang="en-US" sz="900" dirty="0">
                <a:latin typeface="Arial" panose="020B0604020202020204" pitchFamily="34" charset="0"/>
                <a:cs typeface="Arial" panose="020B0604020202020204" pitchFamily="34" charset="0"/>
                <a:hlinkClick r:id="rId3"/>
              </a:rPr>
              <a:t>https://direct.mit.edu/dint/article/6/1/240/118046</a:t>
            </a:r>
            <a:r>
              <a:rPr lang="en-US" sz="900" dirty="0">
                <a:latin typeface="Arial" panose="020B0604020202020204" pitchFamily="34" charset="0"/>
                <a:cs typeface="Arial" panose="020B0604020202020204" pitchFamily="34" charset="0"/>
              </a:rPr>
              <a:t> </a:t>
            </a:r>
          </a:p>
        </p:txBody>
      </p:sp>
      <p:pic>
        <p:nvPicPr>
          <p:cNvPr id="6" name="Picture 5" descr="A screenshot of a computer&#10;&#10;AI-generated content may be incorrect.">
            <a:extLst>
              <a:ext uri="{FF2B5EF4-FFF2-40B4-BE49-F238E27FC236}">
                <a16:creationId xmlns:a16="http://schemas.microsoft.com/office/drawing/2014/main" id="{A5FFBE81-1FAF-F427-102D-F55A78250036}"/>
              </a:ext>
            </a:extLst>
          </p:cNvPr>
          <p:cNvPicPr>
            <a:picLocks noChangeAspect="1"/>
          </p:cNvPicPr>
          <p:nvPr/>
        </p:nvPicPr>
        <p:blipFill>
          <a:blip r:embed="rId4"/>
          <a:stretch>
            <a:fillRect/>
          </a:stretch>
        </p:blipFill>
        <p:spPr>
          <a:xfrm>
            <a:off x="3612317" y="729916"/>
            <a:ext cx="5164279" cy="3499184"/>
          </a:xfrm>
          <a:prstGeom prst="rect">
            <a:avLst/>
          </a:prstGeom>
        </p:spPr>
      </p:pic>
      <p:sp>
        <p:nvSpPr>
          <p:cNvPr id="8" name="TextBox 7">
            <a:extLst>
              <a:ext uri="{FF2B5EF4-FFF2-40B4-BE49-F238E27FC236}">
                <a16:creationId xmlns:a16="http://schemas.microsoft.com/office/drawing/2014/main" id="{E096E474-542A-3F16-63A3-CAA3F493E45D}"/>
              </a:ext>
            </a:extLst>
          </p:cNvPr>
          <p:cNvSpPr txBox="1"/>
          <p:nvPr/>
        </p:nvSpPr>
        <p:spPr>
          <a:xfrm>
            <a:off x="367404" y="812780"/>
            <a:ext cx="3089670" cy="341632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“Our recommendations emphasize iterative interaction with ChatGPT and independent verification of its outputs. Considering the importance of utilizing ChatGPT judiciously and with expertise, we recommend its usage for experts who are well-versed in the respective domains.”</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5268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68F99-1881-A244-D928-6543D78371C2}"/>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900D9BDE-32D2-901E-DC77-18F1AB0690FF}"/>
              </a:ext>
            </a:extLst>
          </p:cNvPr>
          <p:cNvSpPr txBox="1">
            <a:spLocks noChangeArrowheads="1"/>
          </p:cNvSpPr>
          <p:nvPr/>
        </p:nvSpPr>
        <p:spPr>
          <a:xfrm>
            <a:off x="0" y="2184241"/>
            <a:ext cx="9144000" cy="464344"/>
          </a:xfrm>
          <a:prstGeom prst="rect">
            <a:avLst/>
          </a:prstGeom>
        </p:spPr>
        <p:txBody>
          <a:bodyPr vert="horz" lIns="68580" tIns="34290" rIns="68580" bIns="34290" rtlCol="0" anchor="b">
            <a:normAutofit fontScale="77500" lnSpcReduction="2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4500" dirty="0">
                <a:solidFill>
                  <a:schemeClr val="accent1">
                    <a:lumMod val="75000"/>
                  </a:schemeClr>
                </a:solidFill>
                <a:ea typeface="ＭＳ Ｐゴシック" panose="020B0600070205080204" pitchFamily="34" charset="-128"/>
              </a:rPr>
              <a:t>What did you learn last week?</a:t>
            </a:r>
          </a:p>
        </p:txBody>
      </p:sp>
    </p:spTree>
    <p:extLst>
      <p:ext uri="{BB962C8B-B14F-4D97-AF65-F5344CB8AC3E}">
        <p14:creationId xmlns:p14="http://schemas.microsoft.com/office/powerpoint/2010/main" val="3752698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FBE75-118A-235A-E3CA-D51BE9BAC5E5}"/>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9B2A875A-0F83-6BB0-E194-839FAF469F0A}"/>
              </a:ext>
            </a:extLst>
          </p:cNvPr>
          <p:cNvSpPr txBox="1">
            <a:spLocks noChangeArrowheads="1"/>
          </p:cNvSpPr>
          <p:nvPr/>
        </p:nvSpPr>
        <p:spPr>
          <a:xfrm>
            <a:off x="0" y="590092"/>
            <a:ext cx="9144000" cy="464344"/>
          </a:xfrm>
          <a:prstGeom prst="rect">
            <a:avLst/>
          </a:prstGeom>
        </p:spPr>
        <p:txBody>
          <a:bodyPr vert="horz" lIns="68580" tIns="34290" rIns="68580" bIns="34290" rtlCol="0" anchor="b">
            <a:normAutofit fontScale="77500" lnSpcReduction="2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4500" dirty="0">
                <a:solidFill>
                  <a:schemeClr val="accent1">
                    <a:lumMod val="75000"/>
                  </a:schemeClr>
                </a:solidFill>
                <a:ea typeface="ＭＳ Ｐゴシック" panose="020B0600070205080204" pitchFamily="34" charset="-128"/>
              </a:rPr>
              <a:t>Recap</a:t>
            </a:r>
          </a:p>
        </p:txBody>
      </p:sp>
      <p:sp>
        <p:nvSpPr>
          <p:cNvPr id="5" name="Rectangle 4">
            <a:extLst>
              <a:ext uri="{FF2B5EF4-FFF2-40B4-BE49-F238E27FC236}">
                <a16:creationId xmlns:a16="http://schemas.microsoft.com/office/drawing/2014/main" id="{F29F474D-EFE9-A7E4-1B0C-2756925ED2B4}"/>
              </a:ext>
            </a:extLst>
          </p:cNvPr>
          <p:cNvSpPr/>
          <p:nvPr/>
        </p:nvSpPr>
        <p:spPr>
          <a:xfrm>
            <a:off x="489380" y="994054"/>
            <a:ext cx="7977529" cy="3139321"/>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latin typeface="Arial" panose="020B0604020202020204" pitchFamily="34" charset="0"/>
                <a:ea typeface="Arial" panose="020B0604020202020204" pitchFamily="34" charset="0"/>
              </a:rPr>
              <a:t>How can we accelerate an algorithm?</a:t>
            </a:r>
          </a:p>
          <a:p>
            <a:pPr marL="285750" indent="-285750">
              <a:buFont typeface="Arial" panose="020B0604020202020204" pitchFamily="34" charset="0"/>
              <a:buChar char="•"/>
            </a:pPr>
            <a:r>
              <a:rPr lang="en-US" dirty="0">
                <a:solidFill>
                  <a:srgbClr val="000000"/>
                </a:solidFill>
                <a:latin typeface="Arial" panose="020B0604020202020204" pitchFamily="34" charset="0"/>
                <a:ea typeface="Arial" panose="020B0604020202020204" pitchFamily="34" charset="0"/>
              </a:rPr>
              <a:t>What are the most promising ways to do so today? </a:t>
            </a:r>
          </a:p>
          <a:p>
            <a:pPr marL="285750" indent="-285750">
              <a:buFont typeface="Arial" panose="020B0604020202020204" pitchFamily="34" charset="0"/>
              <a:buChar char="•"/>
            </a:pPr>
            <a:r>
              <a:rPr lang="en-US" dirty="0">
                <a:solidFill>
                  <a:srgbClr val="000000"/>
                </a:solidFill>
                <a:latin typeface="Arial" panose="020B0604020202020204" pitchFamily="34" charset="0"/>
                <a:ea typeface="Arial" panose="020B0604020202020204" pitchFamily="34" charset="0"/>
              </a:rPr>
              <a:t>What are the biggest bottlenecks in today’s traditional computing architectures?</a:t>
            </a:r>
          </a:p>
          <a:p>
            <a:pPr marL="285750" indent="-285750">
              <a:buFont typeface="Arial" panose="020B0604020202020204" pitchFamily="34" charset="0"/>
              <a:buChar char="•"/>
            </a:pPr>
            <a:r>
              <a:rPr lang="en-US" dirty="0">
                <a:solidFill>
                  <a:srgbClr val="000000"/>
                </a:solidFill>
                <a:latin typeface="Arial" panose="020B0604020202020204" pitchFamily="34" charset="0"/>
                <a:ea typeface="Arial" panose="020B0604020202020204" pitchFamily="34" charset="0"/>
              </a:rPr>
              <a:t>What is a non-von Neumann architecture?</a:t>
            </a:r>
          </a:p>
          <a:p>
            <a:pPr marL="285750" indent="-285750">
              <a:buFont typeface="Arial" panose="020B0604020202020204" pitchFamily="34" charset="0"/>
              <a:buChar char="•"/>
            </a:pPr>
            <a:r>
              <a:rPr lang="en-US" dirty="0">
                <a:solidFill>
                  <a:srgbClr val="000000"/>
                </a:solidFill>
                <a:latin typeface="Arial" panose="020B0604020202020204" pitchFamily="34" charset="0"/>
                <a:ea typeface="Arial" panose="020B0604020202020204" pitchFamily="34" charset="0"/>
              </a:rPr>
              <a:t>What is in-memory computation.</a:t>
            </a:r>
          </a:p>
          <a:p>
            <a:pPr marL="285750" indent="-285750">
              <a:buFont typeface="Arial" panose="020B0604020202020204" pitchFamily="34" charset="0"/>
              <a:buChar char="•"/>
            </a:pPr>
            <a:r>
              <a:rPr lang="en-US" dirty="0">
                <a:solidFill>
                  <a:srgbClr val="000000"/>
                </a:solidFill>
                <a:latin typeface="Arial" panose="020B0604020202020204" pitchFamily="34" charset="0"/>
                <a:ea typeface="Arial" panose="020B0604020202020204" pitchFamily="34" charset="0"/>
              </a:rPr>
              <a:t>What is one way to realize in-memory computation?</a:t>
            </a:r>
          </a:p>
          <a:p>
            <a:pPr marL="285750" indent="-285750">
              <a:buFont typeface="Arial" panose="020B0604020202020204" pitchFamily="34" charset="0"/>
              <a:buChar char="•"/>
            </a:pPr>
            <a:endParaRPr lang="en-US" dirty="0">
              <a:solidFill>
                <a:srgbClr val="000000"/>
              </a:solidFill>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en-US" dirty="0">
              <a:solidFill>
                <a:srgbClr val="000000"/>
              </a:solidFill>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en-US" dirty="0">
              <a:solidFill>
                <a:srgbClr val="000000"/>
              </a:solidFill>
              <a:latin typeface="Arial" panose="020B0604020202020204" pitchFamily="34" charset="0"/>
              <a:ea typeface="Arial" panose="020B0604020202020204" pitchFamily="34" charset="0"/>
            </a:endParaRPr>
          </a:p>
          <a:p>
            <a:pPr marL="285750" indent="-285750">
              <a:buFont typeface="Arial" panose="020B0604020202020204" pitchFamily="34" charset="0"/>
              <a:buChar char="•"/>
            </a:pPr>
            <a:endParaRPr lang="en-US" dirty="0">
              <a:solidFill>
                <a:srgbClr val="000000"/>
              </a:solidFill>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182873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1E12F-5C47-F75B-8052-2506000CE2EC}"/>
            </a:ext>
          </a:extLst>
        </p:cNvPr>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C8981FD6-2B7C-0C14-D609-53A2C9C3E637}"/>
              </a:ext>
            </a:extLst>
          </p:cNvPr>
          <p:cNvPicPr>
            <a:picLocks noChangeAspect="1"/>
          </p:cNvPicPr>
          <p:nvPr/>
        </p:nvPicPr>
        <p:blipFill>
          <a:blip r:embed="rId3"/>
          <a:stretch>
            <a:fillRect/>
          </a:stretch>
        </p:blipFill>
        <p:spPr>
          <a:xfrm>
            <a:off x="685800" y="1330900"/>
            <a:ext cx="7772400" cy="2183467"/>
          </a:xfrm>
          <a:prstGeom prst="rect">
            <a:avLst/>
          </a:prstGeom>
        </p:spPr>
      </p:pic>
      <p:sp>
        <p:nvSpPr>
          <p:cNvPr id="7" name="Rectangle 2">
            <a:extLst>
              <a:ext uri="{FF2B5EF4-FFF2-40B4-BE49-F238E27FC236}">
                <a16:creationId xmlns:a16="http://schemas.microsoft.com/office/drawing/2014/main" id="{B19ACB7A-E031-A1E9-AFED-DE10C1742533}"/>
              </a:ext>
            </a:extLst>
          </p:cNvPr>
          <p:cNvSpPr txBox="1">
            <a:spLocks noChangeArrowheads="1"/>
          </p:cNvSpPr>
          <p:nvPr/>
        </p:nvSpPr>
        <p:spPr>
          <a:xfrm>
            <a:off x="0" y="735235"/>
            <a:ext cx="9144000" cy="464344"/>
          </a:xfrm>
          <a:prstGeom prst="rect">
            <a:avLst/>
          </a:prstGeom>
        </p:spPr>
        <p:txBody>
          <a:bodyPr vert="horz" lIns="68580" tIns="34290" rIns="68580" bIns="34290" rtlCol="0" anchor="b">
            <a:normAutofit fontScale="77500" lnSpcReduction="20000"/>
          </a:bodyPr>
          <a:lstStyle>
            <a:lvl1pPr algn="ctr" defTabSz="914400" rtl="0" eaLnBrk="1" latinLnBrk="0" hangingPunct="1">
              <a:lnSpc>
                <a:spcPct val="90000"/>
              </a:lnSpc>
              <a:spcBef>
                <a:spcPct val="0"/>
              </a:spcBef>
              <a:buNone/>
              <a:defRPr sz="6000" b="1" kern="1200">
                <a:solidFill>
                  <a:schemeClr val="accent1"/>
                </a:solidFill>
                <a:latin typeface="Arial" panose="020B0604020202020204" pitchFamily="34" charset="0"/>
                <a:ea typeface="+mj-ea"/>
                <a:cs typeface="Arial" panose="020B0604020202020204" pitchFamily="34" charset="0"/>
              </a:defRPr>
            </a:lvl1pPr>
          </a:lstStyle>
          <a:p>
            <a:r>
              <a:rPr lang="en-US" altLang="en-US" sz="4500" dirty="0">
                <a:solidFill>
                  <a:schemeClr val="accent1">
                    <a:lumMod val="75000"/>
                  </a:schemeClr>
                </a:solidFill>
                <a:ea typeface="ＭＳ Ｐゴシック" panose="020B0600070205080204" pitchFamily="34" charset="-128"/>
              </a:rPr>
              <a:t>Reminder</a:t>
            </a:r>
          </a:p>
        </p:txBody>
      </p:sp>
    </p:spTree>
    <p:extLst>
      <p:ext uri="{BB962C8B-B14F-4D97-AF65-F5344CB8AC3E}">
        <p14:creationId xmlns:p14="http://schemas.microsoft.com/office/powerpoint/2010/main" val="3580687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14273-857F-A5F5-613C-83B653C6986D}"/>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42C86DA-847B-71D6-6AF6-8E36987D9C9D}"/>
              </a:ext>
            </a:extLst>
          </p:cNvPr>
          <p:cNvGraphicFramePr>
            <a:graphicFrameLocks noGrp="1"/>
          </p:cNvGraphicFramePr>
          <p:nvPr/>
        </p:nvGraphicFramePr>
        <p:xfrm>
          <a:off x="554019" y="651510"/>
          <a:ext cx="8035962" cy="3840480"/>
        </p:xfrm>
        <a:graphic>
          <a:graphicData uri="http://schemas.openxmlformats.org/drawingml/2006/table">
            <a:tbl>
              <a:tblPr firstRow="1" bandRow="1">
                <a:tableStyleId>{5C22544A-7EE6-4342-B048-85BDC9FD1C3A}</a:tableStyleId>
              </a:tblPr>
              <a:tblGrid>
                <a:gridCol w="641108">
                  <a:extLst>
                    <a:ext uri="{9D8B030D-6E8A-4147-A177-3AD203B41FA5}">
                      <a16:colId xmlns:a16="http://schemas.microsoft.com/office/drawing/2014/main" val="2310770265"/>
                    </a:ext>
                  </a:extLst>
                </a:gridCol>
                <a:gridCol w="3581365">
                  <a:extLst>
                    <a:ext uri="{9D8B030D-6E8A-4147-A177-3AD203B41FA5}">
                      <a16:colId xmlns:a16="http://schemas.microsoft.com/office/drawing/2014/main" val="4063361982"/>
                    </a:ext>
                  </a:extLst>
                </a:gridCol>
                <a:gridCol w="3813489">
                  <a:extLst>
                    <a:ext uri="{9D8B030D-6E8A-4147-A177-3AD203B41FA5}">
                      <a16:colId xmlns:a16="http://schemas.microsoft.com/office/drawing/2014/main" val="2866988676"/>
                    </a:ext>
                  </a:extLst>
                </a:gridCol>
              </a:tblGrid>
              <a:tr h="370840">
                <a:tc>
                  <a:txBody>
                    <a:bodyPr/>
                    <a:lstStyle/>
                    <a:p>
                      <a:r>
                        <a:rPr lang="en-US" dirty="0"/>
                        <a:t>Week</a:t>
                      </a:r>
                    </a:p>
                  </a:txBody>
                  <a:tcPr/>
                </a:tc>
                <a:tc>
                  <a:txBody>
                    <a:bodyPr/>
                    <a:lstStyle/>
                    <a:p>
                      <a:r>
                        <a:rPr lang="en-US" dirty="0"/>
                        <a:t>Monday</a:t>
                      </a:r>
                    </a:p>
                  </a:txBody>
                  <a:tcPr/>
                </a:tc>
                <a:tc>
                  <a:txBody>
                    <a:bodyPr/>
                    <a:lstStyle/>
                    <a:p>
                      <a:r>
                        <a:rPr lang="en-US" dirty="0"/>
                        <a:t>Wednesday (Codefest)</a:t>
                      </a:r>
                    </a:p>
                  </a:txBody>
                  <a:tcPr/>
                </a:tc>
                <a:extLst>
                  <a:ext uri="{0D108BD9-81ED-4DB2-BD59-A6C34878D82A}">
                    <a16:rowId xmlns:a16="http://schemas.microsoft.com/office/drawing/2014/main" val="521856640"/>
                  </a:ext>
                </a:extLst>
              </a:tr>
              <a:tr h="370840">
                <a:tc>
                  <a:txBody>
                    <a:bodyPr/>
                    <a:lstStyle/>
                    <a:p>
                      <a:r>
                        <a:rPr lang="en-US" dirty="0"/>
                        <a:t>2</a:t>
                      </a:r>
                    </a:p>
                  </a:txBody>
                  <a:tcPr/>
                </a:tc>
                <a:tc>
                  <a:txBody>
                    <a:bodyPr/>
                    <a:lstStyle/>
                    <a:p>
                      <a:r>
                        <a:rPr lang="en-US" dirty="0"/>
                        <a:t>HW/AI/ML overview + codesign overview</a:t>
                      </a:r>
                    </a:p>
                  </a:txBody>
                  <a:tcPr/>
                </a:tc>
                <a:tc>
                  <a:txBody>
                    <a:bodyPr/>
                    <a:lstStyle/>
                    <a:p>
                      <a:r>
                        <a:rPr lang="en-US" dirty="0"/>
                        <a:t>Start main project: pick workload, start analysis, benchmark, …</a:t>
                      </a:r>
                    </a:p>
                  </a:txBody>
                  <a:tcPr/>
                </a:tc>
                <a:extLst>
                  <a:ext uri="{0D108BD9-81ED-4DB2-BD59-A6C34878D82A}">
                    <a16:rowId xmlns:a16="http://schemas.microsoft.com/office/drawing/2014/main" val="3993920453"/>
                  </a:ext>
                </a:extLst>
              </a:tr>
              <a:tr h="370840">
                <a:tc>
                  <a:txBody>
                    <a:bodyPr/>
                    <a:lstStyle/>
                    <a:p>
                      <a:r>
                        <a:rPr lang="en-US" dirty="0"/>
                        <a:t>3</a:t>
                      </a:r>
                    </a:p>
                  </a:txBody>
                  <a:tcPr/>
                </a:tc>
                <a:tc>
                  <a:txBody>
                    <a:bodyPr/>
                    <a:lstStyle/>
                    <a:p>
                      <a:r>
                        <a:rPr lang="en-US" dirty="0"/>
                        <a:t>GPU architecture and programming for AI</a:t>
                      </a:r>
                    </a:p>
                  </a:txBody>
                  <a:tcPr/>
                </a:tc>
                <a:tc>
                  <a:txBody>
                    <a:bodyPr/>
                    <a:lstStyle/>
                    <a:p>
                      <a:r>
                        <a:rPr lang="en-US" dirty="0"/>
                        <a:t>Drafting a HW architecture, creating a model</a:t>
                      </a:r>
                    </a:p>
                  </a:txBody>
                  <a:tcPr/>
                </a:tc>
                <a:extLst>
                  <a:ext uri="{0D108BD9-81ED-4DB2-BD59-A6C34878D82A}">
                    <a16:rowId xmlns:a16="http://schemas.microsoft.com/office/drawing/2014/main" val="1294029235"/>
                  </a:ext>
                </a:extLst>
              </a:tr>
              <a:tr h="370840">
                <a:tc>
                  <a:txBody>
                    <a:bodyPr/>
                    <a:lstStyle/>
                    <a:p>
                      <a:r>
                        <a:rPr lang="en-US" dirty="0"/>
                        <a:t>4</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Deep neural networks on GPUs</a:t>
                      </a:r>
                    </a:p>
                  </a:txBody>
                  <a:tcPr/>
                </a:tc>
                <a:tc>
                  <a:txBody>
                    <a:bodyPr/>
                    <a:lstStyle/>
                    <a:p>
                      <a:r>
                        <a:rPr lang="en-US" dirty="0"/>
                        <a:t>Coding HW description</a:t>
                      </a:r>
                    </a:p>
                  </a:txBody>
                  <a:tcPr/>
                </a:tc>
                <a:extLst>
                  <a:ext uri="{0D108BD9-81ED-4DB2-BD59-A6C34878D82A}">
                    <a16:rowId xmlns:a16="http://schemas.microsoft.com/office/drawing/2014/main" val="2088085529"/>
                  </a:ext>
                </a:extLst>
              </a:tr>
              <a:tr h="370840">
                <a:tc>
                  <a:txBody>
                    <a:bodyPr/>
                    <a:lstStyle/>
                    <a:p>
                      <a:r>
                        <a:rPr lang="en-US" dirty="0"/>
                        <a:t>5</a:t>
                      </a:r>
                    </a:p>
                  </a:txBody>
                  <a:tcPr/>
                </a:tc>
                <a:tc>
                  <a:txBody>
                    <a:bodyPr/>
                    <a:lstStyle/>
                    <a:p>
                      <a:r>
                        <a:rPr lang="en-US" dirty="0"/>
                        <a:t>Transformers on GPUs</a:t>
                      </a:r>
                    </a:p>
                  </a:txBody>
                  <a:tcPr/>
                </a:tc>
                <a:tc>
                  <a:txBody>
                    <a:bodyPr/>
                    <a:lstStyle/>
                    <a:p>
                      <a:r>
                        <a:rPr lang="en-US" dirty="0"/>
                        <a:t>First simulation + refinement</a:t>
                      </a:r>
                    </a:p>
                  </a:txBody>
                  <a:tcPr/>
                </a:tc>
                <a:extLst>
                  <a:ext uri="{0D108BD9-81ED-4DB2-BD59-A6C34878D82A}">
                    <a16:rowId xmlns:a16="http://schemas.microsoft.com/office/drawing/2014/main" val="1773818104"/>
                  </a:ext>
                </a:extLst>
              </a:tr>
              <a:tr h="370840">
                <a:tc>
                  <a:txBody>
                    <a:bodyPr/>
                    <a:lstStyle/>
                    <a:p>
                      <a:r>
                        <a:rPr lang="en-US" dirty="0"/>
                        <a:t>6</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In-memory computation</a:t>
                      </a:r>
                    </a:p>
                  </a:txBody>
                  <a:tcPr/>
                </a:tc>
                <a:tc>
                  <a:txBody>
                    <a:bodyPr/>
                    <a:lstStyle/>
                    <a:p>
                      <a:r>
                        <a:rPr lang="en-US" dirty="0"/>
                        <a:t>Improving initial design</a:t>
                      </a:r>
                    </a:p>
                  </a:txBody>
                  <a:tcPr/>
                </a:tc>
                <a:extLst>
                  <a:ext uri="{0D108BD9-81ED-4DB2-BD59-A6C34878D82A}">
                    <a16:rowId xmlns:a16="http://schemas.microsoft.com/office/drawing/2014/main" val="3467587071"/>
                  </a:ext>
                </a:extLst>
              </a:tr>
              <a:tr h="370840">
                <a:tc>
                  <a:txBody>
                    <a:bodyPr/>
                    <a:lstStyle/>
                    <a:p>
                      <a:r>
                        <a:rPr lang="en-US" dirty="0"/>
                        <a:t>7</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Neuromorphic chips: </a:t>
                      </a:r>
                      <a:r>
                        <a:rPr lang="en-US" dirty="0" err="1"/>
                        <a:t>TrueNorth</a:t>
                      </a:r>
                      <a:r>
                        <a:rPr lang="en-US" dirty="0"/>
                        <a:t>, </a:t>
                      </a:r>
                      <a:r>
                        <a:rPr lang="en-US" dirty="0" err="1"/>
                        <a:t>Loihi</a:t>
                      </a:r>
                      <a:r>
                        <a:rPr lang="en-US" dirty="0"/>
                        <a:t>, Akida</a:t>
                      </a:r>
                    </a:p>
                  </a:txBody>
                  <a:tcPr/>
                </a:tc>
                <a:tc>
                  <a:txBody>
                    <a:bodyPr/>
                    <a:lstStyle/>
                    <a:p>
                      <a:r>
                        <a:rPr lang="en-US" dirty="0"/>
                        <a:t>Simulation + refinement</a:t>
                      </a:r>
                    </a:p>
                  </a:txBody>
                  <a:tcPr/>
                </a:tc>
                <a:extLst>
                  <a:ext uri="{0D108BD9-81ED-4DB2-BD59-A6C34878D82A}">
                    <a16:rowId xmlns:a16="http://schemas.microsoft.com/office/drawing/2014/main" val="4275661030"/>
                  </a:ext>
                </a:extLst>
              </a:tr>
              <a:tr h="370840">
                <a:tc>
                  <a:txBody>
                    <a:bodyPr/>
                    <a:lstStyle/>
                    <a:p>
                      <a:r>
                        <a:rPr lang="en-US" dirty="0"/>
                        <a:t>8</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Neuromorphic computing with mem-devices</a:t>
                      </a:r>
                    </a:p>
                  </a:txBody>
                  <a:tcPr/>
                </a:tc>
                <a:tc>
                  <a:txBody>
                    <a:bodyPr/>
                    <a:lstStyle/>
                    <a:p>
                      <a:r>
                        <a:rPr lang="en-US" dirty="0"/>
                        <a:t>Synthesizing design + benchmarking</a:t>
                      </a:r>
                    </a:p>
                  </a:txBody>
                  <a:tcPr/>
                </a:tc>
                <a:extLst>
                  <a:ext uri="{0D108BD9-81ED-4DB2-BD59-A6C34878D82A}">
                    <a16:rowId xmlns:a16="http://schemas.microsoft.com/office/drawing/2014/main" val="2054684608"/>
                  </a:ext>
                </a:extLst>
              </a:tr>
              <a:tr h="370840">
                <a:tc>
                  <a:txBody>
                    <a:bodyPr/>
                    <a:lstStyle/>
                    <a:p>
                      <a:r>
                        <a:rPr lang="en-US" dirty="0"/>
                        <a:t>9</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Hardware accelerators for embedded systems</a:t>
                      </a:r>
                    </a:p>
                  </a:txBody>
                  <a:tcPr/>
                </a:tc>
                <a:tc>
                  <a:txBody>
                    <a:bodyPr/>
                    <a:lstStyle/>
                    <a:p>
                      <a:r>
                        <a:rPr lang="en-US" dirty="0"/>
                        <a:t>Final improvements</a:t>
                      </a:r>
                    </a:p>
                  </a:txBody>
                  <a:tcPr/>
                </a:tc>
                <a:extLst>
                  <a:ext uri="{0D108BD9-81ED-4DB2-BD59-A6C34878D82A}">
                    <a16:rowId xmlns:a16="http://schemas.microsoft.com/office/drawing/2014/main" val="939617449"/>
                  </a:ext>
                </a:extLst>
              </a:tr>
              <a:tr h="370840">
                <a:tc>
                  <a:txBody>
                    <a:bodyPr/>
                    <a:lstStyle/>
                    <a:p>
                      <a:r>
                        <a:rPr lang="en-US" dirty="0"/>
                        <a:t>10</a:t>
                      </a:r>
                    </a:p>
                  </a:txBody>
                  <a:tcPr/>
                </a:tc>
                <a:tc>
                  <a:txBody>
                    <a:bodyPr/>
                    <a:lstStyle/>
                    <a:p>
                      <a:r>
                        <a:rPr lang="en-US" dirty="0"/>
                        <a:t>Emerging technologies and future directions</a:t>
                      </a:r>
                    </a:p>
                  </a:txBody>
                  <a:tcPr/>
                </a:tc>
                <a:tc>
                  <a:txBody>
                    <a:bodyPr/>
                    <a:lstStyle/>
                    <a:p>
                      <a:r>
                        <a:rPr lang="en-US" dirty="0"/>
                        <a:t>Final tests, validation, verification, benchmarking</a:t>
                      </a:r>
                    </a:p>
                  </a:txBody>
                  <a:tcPr/>
                </a:tc>
                <a:extLst>
                  <a:ext uri="{0D108BD9-81ED-4DB2-BD59-A6C34878D82A}">
                    <a16:rowId xmlns:a16="http://schemas.microsoft.com/office/drawing/2014/main" val="2967147599"/>
                  </a:ext>
                </a:extLst>
              </a:tr>
            </a:tbl>
          </a:graphicData>
        </a:graphic>
      </p:graphicFrame>
      <p:sp>
        <p:nvSpPr>
          <p:cNvPr id="2" name="Rectangle 1">
            <a:extLst>
              <a:ext uri="{FF2B5EF4-FFF2-40B4-BE49-F238E27FC236}">
                <a16:creationId xmlns:a16="http://schemas.microsoft.com/office/drawing/2014/main" id="{97189FB1-C8DF-F62F-E58C-4BDDBF603EE0}"/>
              </a:ext>
            </a:extLst>
          </p:cNvPr>
          <p:cNvSpPr/>
          <p:nvPr/>
        </p:nvSpPr>
        <p:spPr>
          <a:xfrm>
            <a:off x="487392" y="2961673"/>
            <a:ext cx="8169215" cy="4313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B935AC-C4C3-24EE-57BC-70E71FB74CD4}"/>
              </a:ext>
            </a:extLst>
          </p:cNvPr>
          <p:cNvSpPr txBox="1"/>
          <p:nvPr/>
        </p:nvSpPr>
        <p:spPr>
          <a:xfrm rot="20754840">
            <a:off x="1645920" y="3777175"/>
            <a:ext cx="1183337" cy="276999"/>
          </a:xfrm>
          <a:prstGeom prst="rect">
            <a:avLst/>
          </a:prstGeom>
          <a:noFill/>
        </p:spPr>
        <p:txBody>
          <a:bodyPr wrap="none" rtlCol="0">
            <a:spAutoFit/>
          </a:bodyPr>
          <a:lstStyle/>
          <a:p>
            <a:r>
              <a:rPr lang="en-US" sz="1200" b="1" dirty="0">
                <a:solidFill>
                  <a:srgbClr val="FF0000"/>
                </a:solidFill>
                <a:latin typeface="Arial" panose="020B0604020202020204" pitchFamily="34" charset="0"/>
                <a:cs typeface="Arial" panose="020B0604020202020204" pitchFamily="34" charset="0"/>
              </a:rPr>
              <a:t>Memorial Day</a:t>
            </a:r>
          </a:p>
        </p:txBody>
      </p:sp>
    </p:spTree>
    <p:extLst>
      <p:ext uri="{BB962C8B-B14F-4D97-AF65-F5344CB8AC3E}">
        <p14:creationId xmlns:p14="http://schemas.microsoft.com/office/powerpoint/2010/main" val="341571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D44A4-AEB9-D2CF-B30F-07C97C6116C2}"/>
            </a:ext>
          </a:extLst>
        </p:cNvPr>
        <p:cNvGrpSpPr/>
        <p:nvPr/>
      </p:nvGrpSpPr>
      <p:grpSpPr>
        <a:xfrm>
          <a:off x="0" y="0"/>
          <a:ext cx="0" cy="0"/>
          <a:chOff x="0" y="0"/>
          <a:chExt cx="0" cy="0"/>
        </a:xfrm>
      </p:grpSpPr>
      <p:pic>
        <p:nvPicPr>
          <p:cNvPr id="3" name="Picture 2" descr="A graph of the number of the number of people&#10;&#10;AI-generated content may be incorrect.">
            <a:extLst>
              <a:ext uri="{FF2B5EF4-FFF2-40B4-BE49-F238E27FC236}">
                <a16:creationId xmlns:a16="http://schemas.microsoft.com/office/drawing/2014/main" id="{03C857C8-B169-C421-3795-236FF015CC2E}"/>
              </a:ext>
            </a:extLst>
          </p:cNvPr>
          <p:cNvPicPr>
            <a:picLocks noChangeAspect="1"/>
          </p:cNvPicPr>
          <p:nvPr/>
        </p:nvPicPr>
        <p:blipFill>
          <a:blip r:embed="rId3"/>
          <a:stretch>
            <a:fillRect/>
          </a:stretch>
        </p:blipFill>
        <p:spPr>
          <a:xfrm>
            <a:off x="1752198" y="527200"/>
            <a:ext cx="5639603" cy="3443576"/>
          </a:xfrm>
          <a:prstGeom prst="rect">
            <a:avLst/>
          </a:prstGeom>
        </p:spPr>
      </p:pic>
      <p:sp>
        <p:nvSpPr>
          <p:cNvPr id="6" name="TextBox 5">
            <a:extLst>
              <a:ext uri="{FF2B5EF4-FFF2-40B4-BE49-F238E27FC236}">
                <a16:creationId xmlns:a16="http://schemas.microsoft.com/office/drawing/2014/main" id="{61495530-3604-DAB5-90A9-1A0C9FFD7334}"/>
              </a:ext>
            </a:extLst>
          </p:cNvPr>
          <p:cNvSpPr txBox="1"/>
          <p:nvPr/>
        </p:nvSpPr>
        <p:spPr>
          <a:xfrm>
            <a:off x="-1" y="4044728"/>
            <a:ext cx="9144000" cy="369332"/>
          </a:xfrm>
          <a:prstGeom prst="rect">
            <a:avLst/>
          </a:prstGeom>
          <a:noFill/>
        </p:spPr>
        <p:txBody>
          <a:bodyPr wrap="square">
            <a:spAutoFit/>
          </a:bodyPr>
          <a:lstStyle/>
          <a:p>
            <a:pPr algn="ctr"/>
            <a:r>
              <a:rPr lang="en-US" dirty="0">
                <a:latin typeface="Arial" panose="020B0604020202020204" pitchFamily="34" charset="0"/>
                <a:cs typeface="Arial" panose="020B0604020202020204" pitchFamily="34" charset="0"/>
              </a:rPr>
              <a:t>Hallucination leaderboard: </a:t>
            </a:r>
            <a:r>
              <a:rPr lang="en-US" dirty="0">
                <a:latin typeface="Arial" panose="020B0604020202020204" pitchFamily="34" charset="0"/>
                <a:cs typeface="Arial" panose="020B0604020202020204" pitchFamily="34" charset="0"/>
                <a:hlinkClick r:id="rId4"/>
              </a:rPr>
              <a:t>https://github.com/vectara/hallucination-leaderboard</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280942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B96FD-F85A-42D6-1DBA-D6FA6AF6DF49}"/>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D12DEABB-1B0D-25E1-C140-EA429DF9B935}"/>
              </a:ext>
            </a:extLst>
          </p:cNvPr>
          <p:cNvPicPr>
            <a:picLocks noChangeAspect="1"/>
          </p:cNvPicPr>
          <p:nvPr/>
        </p:nvPicPr>
        <p:blipFill>
          <a:blip r:embed="rId3"/>
          <a:stretch>
            <a:fillRect/>
          </a:stretch>
        </p:blipFill>
        <p:spPr>
          <a:xfrm>
            <a:off x="1155074" y="481780"/>
            <a:ext cx="6833852" cy="4098300"/>
          </a:xfrm>
          <a:prstGeom prst="rect">
            <a:avLst/>
          </a:prstGeom>
        </p:spPr>
      </p:pic>
    </p:spTree>
    <p:extLst>
      <p:ext uri="{BB962C8B-B14F-4D97-AF65-F5344CB8AC3E}">
        <p14:creationId xmlns:p14="http://schemas.microsoft.com/office/powerpoint/2010/main" val="1667511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83FF2-3141-3268-FECB-78874C7F8C9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2BCBF26-6B3B-F474-752F-7B336E3B8533}"/>
              </a:ext>
            </a:extLst>
          </p:cNvPr>
          <p:cNvSpPr txBox="1"/>
          <p:nvPr/>
        </p:nvSpPr>
        <p:spPr>
          <a:xfrm>
            <a:off x="0" y="4279211"/>
            <a:ext cx="9144000" cy="307777"/>
          </a:xfrm>
          <a:prstGeom prst="rect">
            <a:avLst/>
          </a:prstGeom>
          <a:noFill/>
        </p:spPr>
        <p:txBody>
          <a:bodyPr wrap="square">
            <a:spAutoFit/>
          </a:bodyPr>
          <a:lstStyle/>
          <a:p>
            <a:pPr algn="ctr"/>
            <a:r>
              <a:rPr lang="en-US" sz="1400" dirty="0">
                <a:latin typeface="Arial" panose="020B0604020202020204" pitchFamily="34" charset="0"/>
                <a:cs typeface="Arial" panose="020B0604020202020204" pitchFamily="34" charset="0"/>
                <a:hlinkClick r:id="rId3"/>
              </a:rPr>
              <a:t>https://cloud.google.com/blog/topics/systems/enabling-1-mw-it-racks-and-liquid-cooling-at-ocp-emea-summit</a:t>
            </a:r>
            <a:r>
              <a:rPr lang="en-US" sz="1400" dirty="0">
                <a:latin typeface="Arial" panose="020B0604020202020204" pitchFamily="34" charset="0"/>
                <a:cs typeface="Arial" panose="020B0604020202020204" pitchFamily="34" charset="0"/>
              </a:rPr>
              <a:t> </a:t>
            </a:r>
          </a:p>
        </p:txBody>
      </p:sp>
      <p:pic>
        <p:nvPicPr>
          <p:cNvPr id="6" name="Picture 5" descr="A machine with many pipes and a machine with many pipes&#10;&#10;AI-generated content may be incorrect.">
            <a:extLst>
              <a:ext uri="{FF2B5EF4-FFF2-40B4-BE49-F238E27FC236}">
                <a16:creationId xmlns:a16="http://schemas.microsoft.com/office/drawing/2014/main" id="{BB44EC14-10A0-CC9C-4F75-CC669AD6FDD0}"/>
              </a:ext>
            </a:extLst>
          </p:cNvPr>
          <p:cNvPicPr>
            <a:picLocks noChangeAspect="1"/>
          </p:cNvPicPr>
          <p:nvPr/>
        </p:nvPicPr>
        <p:blipFill>
          <a:blip r:embed="rId4"/>
          <a:stretch>
            <a:fillRect/>
          </a:stretch>
        </p:blipFill>
        <p:spPr>
          <a:xfrm>
            <a:off x="2217492" y="556512"/>
            <a:ext cx="4709015" cy="3603024"/>
          </a:xfrm>
          <a:prstGeom prst="rect">
            <a:avLst/>
          </a:prstGeom>
        </p:spPr>
      </p:pic>
      <p:sp>
        <p:nvSpPr>
          <p:cNvPr id="8" name="TextBox 7">
            <a:extLst>
              <a:ext uri="{FF2B5EF4-FFF2-40B4-BE49-F238E27FC236}">
                <a16:creationId xmlns:a16="http://schemas.microsoft.com/office/drawing/2014/main" id="{F87F00A5-942C-00B2-4A6A-1E9D07215EFD}"/>
              </a:ext>
            </a:extLst>
          </p:cNvPr>
          <p:cNvSpPr txBox="1"/>
          <p:nvPr/>
        </p:nvSpPr>
        <p:spPr>
          <a:xfrm>
            <a:off x="317157" y="672581"/>
            <a:ext cx="1767016" cy="2246769"/>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“The dramatic increase in chip power consumption — from 100W chips to accelerators exceeding 1000W — has made advanced thermal management essential.”</a:t>
            </a:r>
          </a:p>
        </p:txBody>
      </p:sp>
      <p:sp>
        <p:nvSpPr>
          <p:cNvPr id="10" name="TextBox 9">
            <a:extLst>
              <a:ext uri="{FF2B5EF4-FFF2-40B4-BE49-F238E27FC236}">
                <a16:creationId xmlns:a16="http://schemas.microsoft.com/office/drawing/2014/main" id="{C9B1171C-0510-235B-688E-B0D940DADA9C}"/>
              </a:ext>
            </a:extLst>
          </p:cNvPr>
          <p:cNvSpPr txBox="1"/>
          <p:nvPr/>
        </p:nvSpPr>
        <p:spPr>
          <a:xfrm>
            <a:off x="7199869" y="679944"/>
            <a:ext cx="1626973" cy="1815882"/>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“We are excited to introduce +/-400 VDC power delivery that can support up to 1 MW per rack.”</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~1,200 homes!</a:t>
            </a:r>
          </a:p>
        </p:txBody>
      </p:sp>
    </p:spTree>
    <p:extLst>
      <p:ext uri="{BB962C8B-B14F-4D97-AF65-F5344CB8AC3E}">
        <p14:creationId xmlns:p14="http://schemas.microsoft.com/office/powerpoint/2010/main" val="1661702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82453-443F-E321-32F0-D5C0D36022F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8CAC09-F06B-DDC1-B308-C1C191464E11}"/>
              </a:ext>
            </a:extLst>
          </p:cNvPr>
          <p:cNvSpPr txBox="1"/>
          <p:nvPr/>
        </p:nvSpPr>
        <p:spPr>
          <a:xfrm>
            <a:off x="133770" y="4658469"/>
            <a:ext cx="9144000" cy="230832"/>
          </a:xfrm>
          <a:prstGeom prst="rect">
            <a:avLst/>
          </a:prstGeom>
          <a:noFill/>
        </p:spPr>
        <p:txBody>
          <a:bodyPr wrap="square">
            <a:spAutoFit/>
          </a:bodyPr>
          <a:lstStyle/>
          <a:p>
            <a:pPr algn="ctr"/>
            <a:r>
              <a:rPr lang="en-US" sz="900" dirty="0">
                <a:latin typeface="Arial" panose="020B0604020202020204" pitchFamily="34" charset="0"/>
                <a:cs typeface="Arial" panose="020B0604020202020204" pitchFamily="34" charset="0"/>
                <a:hlinkClick r:id="rId3"/>
              </a:rPr>
              <a:t>https://www.theatlantic.com/economy/archive/2025/04/job-market-youth/682641/</a:t>
            </a:r>
            <a:r>
              <a:rPr lang="en-US" sz="900" dirty="0">
                <a:latin typeface="Arial" panose="020B0604020202020204" pitchFamily="34" charset="0"/>
                <a:cs typeface="Arial" panose="020B0604020202020204" pitchFamily="34" charset="0"/>
              </a:rPr>
              <a:t> </a:t>
            </a:r>
          </a:p>
        </p:txBody>
      </p:sp>
      <p:pic>
        <p:nvPicPr>
          <p:cNvPr id="4" name="Picture 3" descr="A graph of unemployment&#10;&#10;AI-generated content may be incorrect.">
            <a:extLst>
              <a:ext uri="{FF2B5EF4-FFF2-40B4-BE49-F238E27FC236}">
                <a16:creationId xmlns:a16="http://schemas.microsoft.com/office/drawing/2014/main" id="{57FA1E87-2D05-F272-1A89-49A331FAB4F0}"/>
              </a:ext>
            </a:extLst>
          </p:cNvPr>
          <p:cNvPicPr>
            <a:picLocks noChangeAspect="1"/>
          </p:cNvPicPr>
          <p:nvPr/>
        </p:nvPicPr>
        <p:blipFill>
          <a:blip r:embed="rId4"/>
          <a:stretch>
            <a:fillRect/>
          </a:stretch>
        </p:blipFill>
        <p:spPr>
          <a:xfrm>
            <a:off x="2104559" y="561717"/>
            <a:ext cx="4724847" cy="4020066"/>
          </a:xfrm>
          <a:prstGeom prst="rect">
            <a:avLst/>
          </a:prstGeom>
        </p:spPr>
      </p:pic>
      <p:sp>
        <p:nvSpPr>
          <p:cNvPr id="7" name="TextBox 6">
            <a:extLst>
              <a:ext uri="{FF2B5EF4-FFF2-40B4-BE49-F238E27FC236}">
                <a16:creationId xmlns:a16="http://schemas.microsoft.com/office/drawing/2014/main" id="{EE18F053-12C5-A15F-02B1-73B73823DA77}"/>
              </a:ext>
            </a:extLst>
          </p:cNvPr>
          <p:cNvSpPr txBox="1"/>
          <p:nvPr/>
        </p:nvSpPr>
        <p:spPr>
          <a:xfrm>
            <a:off x="7039441" y="1079380"/>
            <a:ext cx="1614408" cy="2308324"/>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Leaving gaps in your basic knowledge is a key ingredient in the recipe for professional failure.</a:t>
            </a:r>
          </a:p>
        </p:txBody>
      </p:sp>
      <p:sp>
        <p:nvSpPr>
          <p:cNvPr id="9" name="TextBox 8">
            <a:extLst>
              <a:ext uri="{FF2B5EF4-FFF2-40B4-BE49-F238E27FC236}">
                <a16:creationId xmlns:a16="http://schemas.microsoft.com/office/drawing/2014/main" id="{EF3FAAFF-26E9-2404-AD18-B0B899198CBB}"/>
              </a:ext>
            </a:extLst>
          </p:cNvPr>
          <p:cNvSpPr txBox="1"/>
          <p:nvPr/>
        </p:nvSpPr>
        <p:spPr>
          <a:xfrm>
            <a:off x="387417" y="1079380"/>
            <a:ext cx="1614408" cy="2308324"/>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AI can do low-level work that you as an entry level grad without job experience would do.</a:t>
            </a:r>
          </a:p>
        </p:txBody>
      </p:sp>
    </p:spTree>
    <p:extLst>
      <p:ext uri="{BB962C8B-B14F-4D97-AF65-F5344CB8AC3E}">
        <p14:creationId xmlns:p14="http://schemas.microsoft.com/office/powerpoint/2010/main" val="3800727825"/>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8201</TotalTime>
  <Words>470</Words>
  <Application>Microsoft Macintosh PowerPoint</Application>
  <PresentationFormat>On-screen Show (16:9)</PresentationFormat>
  <Paragraphs>74</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ＭＳ Ｐゴシック</vt:lpstr>
      <vt:lpstr>Arial</vt:lpstr>
      <vt:lpstr>Calibri</vt:lpstr>
      <vt:lpstr>Calibri Light</vt:lpstr>
      <vt:lpstr>Times</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dc:title>
  <dc:creator>Microsoft Office User</dc:creator>
  <cp:lastModifiedBy>Christof Teuscher</cp:lastModifiedBy>
  <cp:revision>363</cp:revision>
  <cp:lastPrinted>2025-04-14T19:57:08Z</cp:lastPrinted>
  <dcterms:created xsi:type="dcterms:W3CDTF">2020-09-27T22:07:31Z</dcterms:created>
  <dcterms:modified xsi:type="dcterms:W3CDTF">2025-08-14T17:05:53Z</dcterms:modified>
</cp:coreProperties>
</file>